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256" r:id="rId2"/>
    <p:sldId id="305" r:id="rId3"/>
    <p:sldId id="257" r:id="rId4"/>
    <p:sldId id="258" r:id="rId5"/>
    <p:sldId id="259" r:id="rId6"/>
    <p:sldId id="260" r:id="rId7"/>
    <p:sldId id="311" r:id="rId8"/>
    <p:sldId id="261" r:id="rId9"/>
    <p:sldId id="262" r:id="rId10"/>
    <p:sldId id="271" r:id="rId11"/>
    <p:sldId id="266" r:id="rId12"/>
    <p:sldId id="263" r:id="rId13"/>
    <p:sldId id="264" r:id="rId14"/>
    <p:sldId id="303" r:id="rId15"/>
    <p:sldId id="265" r:id="rId16"/>
    <p:sldId id="310" r:id="rId17"/>
    <p:sldId id="267" r:id="rId18"/>
    <p:sldId id="306" r:id="rId19"/>
    <p:sldId id="269" r:id="rId20"/>
    <p:sldId id="268" r:id="rId21"/>
    <p:sldId id="270" r:id="rId22"/>
    <p:sldId id="275" r:id="rId23"/>
    <p:sldId id="276" r:id="rId24"/>
    <p:sldId id="272" r:id="rId25"/>
    <p:sldId id="273" r:id="rId26"/>
    <p:sldId id="274" r:id="rId27"/>
    <p:sldId id="279" r:id="rId28"/>
    <p:sldId id="281" r:id="rId29"/>
    <p:sldId id="307" r:id="rId30"/>
    <p:sldId id="283" r:id="rId31"/>
    <p:sldId id="278" r:id="rId32"/>
    <p:sldId id="282" r:id="rId33"/>
    <p:sldId id="308" r:id="rId34"/>
    <p:sldId id="277" r:id="rId35"/>
    <p:sldId id="284" r:id="rId36"/>
    <p:sldId id="302" r:id="rId37"/>
    <p:sldId id="285" r:id="rId38"/>
    <p:sldId id="309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4" r:id="rId4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673F"/>
    <a:srgbClr val="CEF7F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1056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xVal>
          <c:yVal>
            <c:numRef>
              <c:f>Blad1!$A$2:$A$3</c:f>
              <c:numCache>
                <c:formatCode>General</c:formatCode>
                <c:ptCount val="2"/>
                <c:pt idx="0">
                  <c:v>0</c:v>
                </c:pt>
                <c:pt idx="1">
                  <c:v>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88958656"/>
        <c:axId val="-788963008"/>
      </c:scatterChart>
      <c:valAx>
        <c:axId val="-78895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u(cm)  →</a:t>
                </a:r>
              </a:p>
            </c:rich>
          </c:tx>
          <c:layout>
            <c:manualLayout>
              <c:xMode val="edge"/>
              <c:yMode val="edge"/>
              <c:x val="0.84236679790026225"/>
              <c:y val="0.918841230372519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788963008"/>
        <c:crosses val="autoZero"/>
        <c:crossBetween val="midCat"/>
      </c:valAx>
      <c:valAx>
        <c:axId val="-78896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F(N) →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11305141133674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788958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DAC8-CA94-4014-8F93-EC2B32763403}" type="datetimeFigureOut">
              <a:rPr lang="nl-NL" smtClean="0"/>
              <a:t>3-1-2020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C2D71-D241-4CF9-BB36-31083A466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95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998D-A35C-4816-B60F-A8553AABFAB9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5819-A49E-423C-A5CB-A1875F3C19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747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FA9B-51E2-45F0-9CC3-774557B9ADF3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AE76-734B-480F-8B8B-DE4E2F879C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74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D472-EFEC-4273-8666-902D59AA8EB7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CDC2-5F4C-4C37-8B49-F483842C78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11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6346-8454-4AE6-9991-F8726FEBB65E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A38E-AA24-4939-9EA6-A2497D349F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2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84B9-CCB9-4584-AD5B-23286FE1AF26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5E5F-BB89-4337-8206-3F8314D1BB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41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93F4-4754-4B1D-9D2A-B790C8890A87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BD68-5EBB-4819-BCFA-5F731777C9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54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6D0E-C493-4D29-9F88-1879015E206F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14A6-7C7C-4441-8D9F-4D75D59B29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75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8775-0D10-440A-AC17-68E28B074B55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1313-CB55-43CC-B4AE-FC49EBC944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02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21DC-AF24-4AAC-9BE3-5D6BEC37801D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4A73-5D53-4C0F-B8C1-1CC7E4160F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2456-B1D2-4682-A303-95D1C2A3F399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F8FE-7067-460E-8C86-70C5188856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94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21B1-9844-4938-A348-D7DD8EEA336F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B178-945B-4767-BC79-20330DD803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06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46B8DC-782A-4149-8982-B554A5D51710}" type="datetimeFigureOut">
              <a:rPr lang="nl-NL"/>
              <a:pPr>
                <a:defRPr/>
              </a:pPr>
              <a:t>3-1-2020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57696A-5842-4C08-B940-B2BBBE3E48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9" r:id="rId2"/>
    <p:sldLayoutId id="2147483748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9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7398" y="1878812"/>
            <a:ext cx="6624736" cy="141445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Natuurkunde Overal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smtClean="0"/>
          </a:p>
          <a:p>
            <a:pPr marR="0" eaLnBrk="1" hangingPunct="1"/>
            <a:endParaRPr lang="nl-NL" smtClean="0"/>
          </a:p>
        </p:txBody>
      </p:sp>
      <p:sp>
        <p:nvSpPr>
          <p:cNvPr id="5124" name="Tekstvak 3"/>
          <p:cNvSpPr txBox="1">
            <a:spLocks noChangeArrowheads="1"/>
          </p:cNvSpPr>
          <p:nvPr/>
        </p:nvSpPr>
        <p:spPr bwMode="auto">
          <a:xfrm>
            <a:off x="2095501" y="3357564"/>
            <a:ext cx="4288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sz="2800" dirty="0"/>
          </a:p>
          <a:p>
            <a:pPr eaLnBrk="1" hangingPunct="1"/>
            <a:r>
              <a:rPr lang="nl-NL" sz="2800" dirty="0" smtClean="0"/>
              <a:t>Hoofdstuk 3:</a:t>
            </a:r>
          </a:p>
          <a:p>
            <a:pPr eaLnBrk="1" hangingPunct="1"/>
            <a:r>
              <a:rPr lang="nl-NL" sz="2800" dirty="0" smtClean="0"/>
              <a:t>Kracht en Beweging</a:t>
            </a:r>
            <a:endParaRPr lang="nl-NL" sz="2800" dirty="0"/>
          </a:p>
        </p:txBody>
      </p:sp>
      <p:pic>
        <p:nvPicPr>
          <p:cNvPr id="1026" name="Picture 2" descr="9200000009896395.jpg (550×77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455">
            <a:off x="8476525" y="1936806"/>
            <a:ext cx="2461967" cy="34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Gewicht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430616" cy="4389437"/>
          </a:xfrm>
        </p:spPr>
        <p:txBody>
          <a:bodyPr/>
          <a:lstStyle/>
          <a:p>
            <a:r>
              <a:rPr lang="nl-NL" dirty="0" smtClean="0"/>
              <a:t>Gewicht  </a:t>
            </a:r>
            <a:r>
              <a:rPr lang="nl-NL" i="1" dirty="0" smtClean="0"/>
              <a:t>F</a:t>
            </a:r>
            <a:r>
              <a:rPr lang="nl-NL" baseline="-25000" dirty="0" smtClean="0"/>
              <a:t>G</a:t>
            </a:r>
            <a:r>
              <a:rPr lang="nl-NL" dirty="0" smtClean="0"/>
              <a:t> is een kracht. De eenheid is dus newton.</a:t>
            </a:r>
          </a:p>
          <a:p>
            <a:r>
              <a:rPr lang="nl-NL" dirty="0" smtClean="0"/>
              <a:t>Gewicht en normaalkracht horen bij elkaar.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De vloer oefent een normaalkracht uit op jou. Jij oefent je gewicht uit op de vloer. Deze krachten zijn even groot maar tegengesteld.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Dit heet een actie-reactie-paar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929630"/>
            <a:ext cx="3453391" cy="5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Spankracht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Spankracht is trekkracht in een touw</a:t>
            </a:r>
          </a:p>
          <a:p>
            <a:pPr marL="366713" lvl="1" indent="0">
              <a:buNone/>
            </a:pPr>
            <a:r>
              <a:rPr lang="nl-NL" dirty="0" smtClean="0"/>
              <a:t>Het aangrijpingspunt is het punt waar het touw vastzit</a:t>
            </a:r>
          </a:p>
          <a:p>
            <a:pPr marL="366713" lvl="1" indent="0">
              <a:buNone/>
            </a:pPr>
            <a:r>
              <a:rPr lang="nl-NL" dirty="0" smtClean="0"/>
              <a:t>De spankracht werkt in de richting van het touw; een touw kan alleen maar trekken</a:t>
            </a:r>
            <a:endParaRPr lang="en-US" dirty="0"/>
          </a:p>
        </p:txBody>
      </p:sp>
      <p:pic>
        <p:nvPicPr>
          <p:cNvPr id="3074" name="Picture 2" descr="Irish_600kg_euro_chap_2009.JPG (500×3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3933056"/>
            <a:ext cx="2988097" cy="20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Wrijvingskracht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Verschillende soorten wrijving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Schuifwrijving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Rolwrijving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Luchtwrijving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r>
              <a:rPr lang="nl-NL" dirty="0" smtClean="0"/>
              <a:t>De richting van de wrijving is altijd tegengesteld aan de </a:t>
            </a:r>
            <a:r>
              <a:rPr lang="nl-NL" i="1" dirty="0" smtClean="0"/>
              <a:t>snelheid</a:t>
            </a:r>
            <a:endParaRPr lang="nl-NL" i="1" dirty="0"/>
          </a:p>
        </p:txBody>
      </p:sp>
      <p:pic>
        <p:nvPicPr>
          <p:cNvPr id="1026" name="Picture 2" descr="is_it_time_to_get_a_new_car.JPG (725×48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124744"/>
            <a:ext cx="3276129" cy="21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Schuif- en rolwrijving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twee oppervlakken over elkaar schuren krijg je schuifwrijving</a:t>
            </a:r>
          </a:p>
          <a:p>
            <a:r>
              <a:rPr lang="nl-NL" dirty="0" smtClean="0"/>
              <a:t>Dit over elkaar schuren veroorzaakt ook rolwrijving (zonder wrijving zou een wiel niet draaien, maar slippen)</a:t>
            </a:r>
          </a:p>
          <a:p>
            <a:r>
              <a:rPr lang="nl-NL" dirty="0" smtClean="0"/>
              <a:t>Schuifwrijving heeft een maximale waarde. Als de trekkracht groter wordt dan deze maximale waarde kom je in beweging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4293096"/>
            <a:ext cx="932503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Wrijvingscoëfficiënt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5378824" cy="4389437"/>
              </a:xfrm>
            </p:spPr>
            <p:txBody>
              <a:bodyPr/>
              <a:lstStyle/>
              <a:p>
                <a:r>
                  <a:rPr lang="nl-NL" dirty="0" smtClean="0"/>
                  <a:t>De maximale wrijvingskracht hangt af van: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materialen: wrijvingscoëfficiënt </a:t>
                </a:r>
                <a:r>
                  <a:rPr lang="nl-NL" i="1" dirty="0" smtClean="0"/>
                  <a:t>f</a:t>
                </a:r>
                <a:endParaRPr lang="nl-NL" i="1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normaalkracht </a:t>
                </a:r>
                <a:r>
                  <a:rPr lang="nl-NL" i="1" dirty="0" smtClean="0"/>
                  <a:t>F</a:t>
                </a:r>
                <a:r>
                  <a:rPr lang="nl-NL" baseline="-25000" dirty="0" smtClean="0"/>
                  <a:t>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strike="sngStrike" dirty="0" smtClean="0"/>
                  <a:t>oppervlakte</a:t>
                </a:r>
              </a:p>
              <a:p>
                <a:pPr marL="393700" lvl="1" indent="0">
                  <a:buNone/>
                </a:pPr>
                <a:endParaRPr lang="nl-NL" strike="sngStrik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5378824" cy="4389437"/>
              </a:xfrm>
              <a:blipFill rotWithShape="0">
                <a:blip r:embed="rId2"/>
                <a:stretch>
                  <a:fillRect l="-1361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75" y="3092458"/>
            <a:ext cx="4753638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Luchtwrijving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6710536" cy="4389437"/>
              </a:xfrm>
            </p:spPr>
            <p:txBody>
              <a:bodyPr/>
              <a:lstStyle/>
              <a:p>
                <a:r>
                  <a:rPr lang="nl-NL" dirty="0" smtClean="0"/>
                  <a:t>Luchtwrijving evenredig met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de grootte (oppervlak A)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stof waar je doorheen gaat </a:t>
                </a:r>
                <a:r>
                  <a:rPr lang="el-GR" dirty="0" smtClean="0"/>
                  <a:t>ρ</a:t>
                </a:r>
                <a:endParaRPr lang="nl-NL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de vorm, stroomlijn (</a:t>
                </a:r>
                <a:r>
                  <a:rPr lang="nl-NL" dirty="0" err="1" smtClean="0"/>
                  <a:t>C</a:t>
                </a:r>
                <a:r>
                  <a:rPr lang="nl-NL" baseline="-25000" dirty="0" err="1" smtClean="0"/>
                  <a:t>w</a:t>
                </a:r>
                <a:r>
                  <a:rPr lang="nl-NL" dirty="0" smtClean="0"/>
                  <a:t>-waarde)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de snelheid </a:t>
                </a:r>
                <a:r>
                  <a:rPr lang="nl-NL" i="1" dirty="0" smtClean="0"/>
                  <a:t>v</a:t>
                </a:r>
                <a:r>
                  <a:rPr lang="nl-NL" dirty="0" smtClean="0"/>
                  <a:t> in het kwadraat, als de snelheid 3x zo groot wordt, dan wordt de wrijving 3</a:t>
                </a:r>
                <a:r>
                  <a:rPr lang="nl-NL" baseline="30000" dirty="0" smtClean="0"/>
                  <a:t>2</a:t>
                </a:r>
                <a:r>
                  <a:rPr lang="nl-NL" dirty="0" smtClean="0"/>
                  <a:t> = 9x zo groot</a:t>
                </a:r>
              </a:p>
              <a:p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6710536" cy="4389437"/>
              </a:xfrm>
              <a:blipFill rotWithShape="0">
                <a:blip r:embed="rId2"/>
                <a:stretch>
                  <a:fillRect l="-1090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parachute-photographs-1.gif (640×47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868442"/>
            <a:ext cx="3420145" cy="25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</a:t>
            </a:r>
            <a:endParaRPr lang="nl-NL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Wat is de eenheid van </a:t>
                </a:r>
                <a:r>
                  <a:rPr lang="nl-NL" dirty="0" err="1"/>
                  <a:t>C</a:t>
                </a:r>
                <a:r>
                  <a:rPr lang="nl-NL" baseline="-25000" dirty="0" err="1"/>
                  <a:t>w</a:t>
                </a:r>
                <a:r>
                  <a:rPr lang="nl-NL" dirty="0" smtClean="0"/>
                  <a:t>?</a:t>
                </a:r>
              </a:p>
              <a:p>
                <a:endParaRPr lang="nl-NL" dirty="0"/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dirty="0" smtClean="0"/>
                  <a:t>     </a:t>
                </a:r>
                <a:r>
                  <a:rPr lang="nl-NL" dirty="0" smtClean="0">
                    <a:sym typeface="Wingdings" panose="05000000000000000000" pitchFamily="2" charset="2"/>
                  </a:rPr>
                  <a:t>    </a:t>
                </a:r>
                <a:r>
                  <a:rPr lang="nl-NL" i="1" dirty="0" err="1" smtClean="0">
                    <a:sym typeface="Wingdings" panose="05000000000000000000" pitchFamily="2" charset="2"/>
                  </a:rPr>
                  <a:t>C</a:t>
                </a:r>
                <a:r>
                  <a:rPr lang="nl-NL" i="1" baseline="-25000" dirty="0" err="1" smtClean="0">
                    <a:sym typeface="Wingdings" panose="05000000000000000000" pitchFamily="2" charset="2"/>
                  </a:rPr>
                  <a:t>w</a:t>
                </a:r>
                <a:r>
                  <a:rPr lang="nl-NL" dirty="0" smtClean="0">
                    <a:sym typeface="Wingdings" panose="05000000000000000000" pitchFamily="2" charset="2"/>
                  </a:rPr>
                  <a:t> = ….</a:t>
                </a:r>
                <a:endParaRPr lang="nl-NL" dirty="0" smtClean="0"/>
              </a:p>
              <a:p>
                <a:endParaRPr lang="nl-NL" dirty="0"/>
              </a:p>
              <a:p>
                <a:pPr marL="3556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 smtClean="0"/>
              </a:p>
              <a:p>
                <a:pPr marL="355600" indent="0">
                  <a:buNone/>
                </a:pPr>
                <a:endParaRPr lang="nl-NL" dirty="0"/>
              </a:p>
              <a:p>
                <a:pPr marL="3556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⋅ 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lang="nl-NL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nl-NL" i="1">
                            <a:latin typeface="Cambria Math" panose="02040503050406030204" pitchFamily="18" charset="0"/>
                          </a:rPr>
                          <m:t>⋅[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NL" dirty="0" smtClean="0"/>
                  <a:t> (geen eenheid)</a:t>
                </a:r>
                <a:endParaRPr lang="nl-NL" dirty="0"/>
              </a:p>
              <a:p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9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1</a:t>
            </a:r>
            <a:r>
              <a:rPr lang="nl-NL" smtClean="0"/>
              <a:t> les </a:t>
            </a:r>
            <a:r>
              <a:rPr lang="nl-NL" dirty="0" smtClean="0"/>
              <a:t>de tijd voor: </a:t>
            </a:r>
          </a:p>
          <a:p>
            <a:pPr marL="0" indent="0">
              <a:buNone/>
            </a:pPr>
            <a:r>
              <a:rPr lang="nl-NL" dirty="0" smtClean="0"/>
              <a:t>opgaven 6 – 11, 14, 15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3.2 Krachten samenstellen en ontbinden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het begrip resulterende kracht toepassen</a:t>
            </a:r>
          </a:p>
          <a:p>
            <a:pPr lvl="1"/>
            <a:r>
              <a:rPr lang="nl-NL" dirty="0"/>
              <a:t>de resulterende kracht bepalen van twee of meer gegeven krachten</a:t>
            </a:r>
          </a:p>
          <a:p>
            <a:pPr lvl="1"/>
            <a:r>
              <a:rPr lang="nl-NL" dirty="0"/>
              <a:t>een gegeven kracht ontbinden in componenten langs gegeven richtingen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4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Kracht is een vector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2 + 2 is niet altijd 4!!!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22" y="1935164"/>
            <a:ext cx="5895413" cy="423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3.1 Soorten krachten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voorbeelden noemen van krachten</a:t>
            </a:r>
          </a:p>
          <a:p>
            <a:pPr lvl="1"/>
            <a:r>
              <a:rPr lang="nl-NL" dirty="0"/>
              <a:t>verschillende krachten in de juiste verhouding als een vector weergeven.</a:t>
            </a:r>
          </a:p>
          <a:p>
            <a:pPr lvl="1"/>
            <a:r>
              <a:rPr lang="nl-NL" dirty="0"/>
              <a:t>berekeningen maken met veerkracht, zwaartekracht en dichtheid</a:t>
            </a:r>
          </a:p>
          <a:p>
            <a:pPr lvl="1"/>
            <a:r>
              <a:rPr lang="nl-NL" dirty="0"/>
              <a:t>verschillen aangeven tussen schuifwrijvingskracht, rolwrijving en luchtweerstandskracht</a:t>
            </a:r>
          </a:p>
        </p:txBody>
      </p:sp>
    </p:spTree>
    <p:extLst>
      <p:ext uri="{BB962C8B-B14F-4D97-AF65-F5344CB8AC3E}">
        <p14:creationId xmlns:p14="http://schemas.microsoft.com/office/powerpoint/2010/main" val="858199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Krachten optellen</a:t>
            </a:r>
            <a:endParaRPr lang="en-US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2835081" y="4941168"/>
            <a:ext cx="4269031" cy="1524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V="1">
            <a:off x="2711624" y="4941167"/>
            <a:ext cx="4824536" cy="14847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2835081" y="2924944"/>
            <a:ext cx="1028671" cy="216862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2711624" y="2497088"/>
            <a:ext cx="1368152" cy="288032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2835081" y="2780928"/>
            <a:ext cx="5277143" cy="2312640"/>
          </a:xfrm>
          <a:prstGeom prst="straightConnector1">
            <a:avLst/>
          </a:prstGeom>
          <a:ln w="349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3215680" y="2560512"/>
                <a:ext cx="55899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2560512"/>
                <a:ext cx="558999" cy="5064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/>
              <p:cNvSpPr txBox="1"/>
              <p:nvPr/>
            </p:nvSpPr>
            <p:spPr>
              <a:xfrm>
                <a:off x="6741539" y="5082257"/>
                <a:ext cx="566116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539" y="5082257"/>
                <a:ext cx="566116" cy="5064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/>
              <p:cNvSpPr txBox="1"/>
              <p:nvPr/>
            </p:nvSpPr>
            <p:spPr>
              <a:xfrm>
                <a:off x="8192874" y="2497088"/>
                <a:ext cx="2116027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nl-NL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874" y="2497088"/>
                <a:ext cx="2116027" cy="5064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2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22222E-6 L 0.34257 -0.01134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2.59259E-6 L 0.06784 -0.31481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Notatie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Let op: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Krachten mag je alleen “normaal” optellen als ze in elkaars verlengde liggen. Zo niet dan een parallellogram tekenen; 2 N + 2 N is dus niet altijd 4 N.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de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 smtClean="0"/>
                  <a:t> heeft de grootte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nl-NL" i="1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Alleen als </a:t>
                </a:r>
                <a:r>
                  <a:rPr lang="nl-NL" dirty="0" smtClean="0"/>
                  <a:t>de krachten loodrecht op elkaar staan kun je het resultaat uitrekenen met Pythagoras:</a:t>
                </a:r>
              </a:p>
              <a:p>
                <a:pPr marL="13493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5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Krachten ontbinden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024282" cy="4389437"/>
          </a:xfrm>
        </p:spPr>
        <p:txBody>
          <a:bodyPr/>
          <a:lstStyle/>
          <a:p>
            <a:r>
              <a:rPr lang="nl-NL" dirty="0" smtClean="0"/>
              <a:t>Het omgekeerde van optellen van krachten is krachten ontbinden</a:t>
            </a:r>
          </a:p>
          <a:p>
            <a:r>
              <a:rPr lang="nl-NL" dirty="0" smtClean="0"/>
              <a:t>Dit doe je b.v. als de richting van de beweging en de richting van de kracht niet gelijk zijn.</a:t>
            </a:r>
          </a:p>
          <a:p>
            <a:r>
              <a:rPr lang="nl-NL" dirty="0" smtClean="0"/>
              <a:t>Je ontbindt dan de kracht in een </a:t>
            </a:r>
            <a:r>
              <a:rPr lang="nl-NL" i="1" dirty="0" smtClean="0"/>
              <a:t>component</a:t>
            </a:r>
            <a:r>
              <a:rPr lang="nl-NL" dirty="0" smtClean="0"/>
              <a:t> loodrecht op de beweging en één in de richting van de beweging</a:t>
            </a:r>
            <a:endParaRPr lang="nl-NL" dirty="0"/>
          </a:p>
        </p:txBody>
      </p:sp>
      <p:pic>
        <p:nvPicPr>
          <p:cNvPr id="1026" name="Picture 2" descr="https://www.hyundai.nl/wcm/idc/groups/sgvehiclecontent/@hmc/documents/sitecontent/mdaw/mde1/~edisp/hw015554/~renditions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81" y="1276350"/>
            <a:ext cx="3819899" cy="20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790329" y="4129882"/>
            <a:ext cx="3155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de rijrichting en de zwaartekracht liggen niet in dezelfde richting</a:t>
            </a:r>
            <a:endParaRPr lang="nl-NL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9403976" y="2294965"/>
            <a:ext cx="0" cy="1532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9458230" y="365003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F</a:t>
            </a:r>
            <a:r>
              <a:rPr lang="nl-NL" baseline="-25000" dirty="0" err="1" smtClean="0"/>
              <a:t>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70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voor stap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002306" cy="4389437"/>
          </a:xfrm>
        </p:spPr>
        <p:txBody>
          <a:bodyPr/>
          <a:lstStyle/>
          <a:p>
            <a:r>
              <a:rPr lang="nl-NL" dirty="0" smtClean="0"/>
              <a:t>1. Teken hulplijnen voor de rijrichting en loodrecht daarop</a:t>
            </a:r>
          </a:p>
          <a:p>
            <a:r>
              <a:rPr lang="nl-NL" dirty="0" smtClean="0"/>
              <a:t>2. Teken hulplijnen evenwijdig aan die richtingen door de punt van de pijl</a:t>
            </a:r>
          </a:p>
          <a:p>
            <a:r>
              <a:rPr lang="nl-NL" dirty="0" smtClean="0"/>
              <a:t>3. Teken de componenten</a:t>
            </a:r>
            <a:endParaRPr lang="nl-NL" dirty="0"/>
          </a:p>
        </p:txBody>
      </p:sp>
      <p:pic>
        <p:nvPicPr>
          <p:cNvPr id="4" name="Picture 2" descr="https://www.hyundai.nl/wcm/idc/groups/sgvehiclecontent/@hmc/documents/sitecontent/mdaw/mde1/~edisp/hw015554/~renditions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82" y="1375415"/>
            <a:ext cx="5999895" cy="32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8760296" y="2924944"/>
            <a:ext cx="0" cy="3024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6320117" y="2490156"/>
            <a:ext cx="5091953" cy="869576"/>
          </a:xfrm>
          <a:prstGeom prst="line">
            <a:avLst/>
          </a:prstGeom>
          <a:ln w="2857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5400000" flipV="1">
            <a:off x="6320117" y="3202996"/>
            <a:ext cx="5091953" cy="869576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6387370" y="2490156"/>
            <a:ext cx="5091953" cy="869576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rot="5400000" flipV="1">
            <a:off x="6320117" y="3209927"/>
            <a:ext cx="5091953" cy="869576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8273987" y="2952511"/>
            <a:ext cx="483604" cy="805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8740241" y="2924944"/>
            <a:ext cx="506365" cy="29224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8017910" y="262604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F</a:t>
            </a:r>
            <a:r>
              <a:rPr lang="nl-NL" sz="2000" baseline="-25000" dirty="0" smtClean="0"/>
              <a:t>1</a:t>
            </a:r>
            <a:endParaRPr lang="nl-NL" sz="2000" dirty="0"/>
          </a:p>
        </p:txBody>
      </p:sp>
      <p:sp>
        <p:nvSpPr>
          <p:cNvPr id="33" name="Tekstvak 32"/>
          <p:cNvSpPr txBox="1"/>
          <p:nvPr/>
        </p:nvSpPr>
        <p:spPr>
          <a:xfrm>
            <a:off x="9300882" y="569976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F</a:t>
            </a:r>
            <a:r>
              <a:rPr lang="nl-NL" sz="2000" baseline="-25000" dirty="0" smtClean="0"/>
              <a:t>2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730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39 L 0.04375 0.41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37 L -0.03867 0.01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Ook krachten ontbinden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854552" cy="4389437"/>
          </a:xfrm>
        </p:spPr>
        <p:txBody>
          <a:bodyPr/>
          <a:lstStyle/>
          <a:p>
            <a:r>
              <a:rPr lang="nl-NL" dirty="0" smtClean="0"/>
              <a:t>Een aapje met een gewicht van 30 N hangt aan een touw</a:t>
            </a:r>
          </a:p>
          <a:p>
            <a:endParaRPr lang="nl-NL" dirty="0"/>
          </a:p>
          <a:p>
            <a:r>
              <a:rPr lang="nl-NL" dirty="0" smtClean="0"/>
              <a:t>Hoe zit het met de spankrachten in het touw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/>
              <a:t>G</a:t>
            </a:r>
            <a:r>
              <a:rPr lang="nl-NL" dirty="0" smtClean="0"/>
              <a:t>een beweging </a:t>
            </a:r>
            <a:r>
              <a:rPr lang="nl-NL" dirty="0" smtClean="0">
                <a:sym typeface="Wingdings" panose="05000000000000000000" pitchFamily="2" charset="2"/>
              </a:rPr>
              <a:t> krachten heffen elkaar op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855526"/>
            <a:ext cx="3193340" cy="39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92" y="1935164"/>
            <a:ext cx="10972800" cy="4389437"/>
          </a:xfrm>
        </p:spPr>
        <p:txBody>
          <a:bodyPr/>
          <a:lstStyle/>
          <a:p>
            <a:r>
              <a:rPr lang="nl-NL" dirty="0" smtClean="0"/>
              <a:t>Bekijk de onderdelen los van elkaar</a:t>
            </a:r>
          </a:p>
          <a:p>
            <a:pPr lvl="1"/>
            <a:r>
              <a:rPr lang="nl-NL" dirty="0" smtClean="0"/>
              <a:t>Eerst het aapje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Welke krachten werken er op het aapje?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3</a:t>
            </a:r>
            <a:r>
              <a:rPr lang="nl-NL" baseline="30000" dirty="0" smtClean="0"/>
              <a:t>de</a:t>
            </a:r>
            <a:r>
              <a:rPr lang="nl-NL" dirty="0" smtClean="0"/>
              <a:t> wet van Newton: Actie = -Reactie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060848"/>
            <a:ext cx="2664296" cy="3540048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8472264" y="4437112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8616280" y="592143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 smtClean="0"/>
              <a:t>F</a:t>
            </a:r>
            <a:r>
              <a:rPr lang="nl-NL" baseline="-25000" dirty="0" err="1" smtClean="0"/>
              <a:t>z</a:t>
            </a:r>
            <a:r>
              <a:rPr lang="nl-NL" dirty="0" smtClean="0"/>
              <a:t> = 30 N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 flipH="1" flipV="1">
            <a:off x="8537459" y="632344"/>
            <a:ext cx="6813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8686394" y="736725"/>
            <a:ext cx="180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 smtClean="0"/>
              <a:t>F</a:t>
            </a:r>
            <a:r>
              <a:rPr lang="nl-NL" baseline="-25000" dirty="0" err="1" smtClean="0"/>
              <a:t>touwen</a:t>
            </a:r>
            <a:r>
              <a:rPr lang="nl-NL" dirty="0" smtClean="0"/>
              <a:t> = 30 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2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612000" cy="4389437"/>
          </a:xfrm>
        </p:spPr>
        <p:txBody>
          <a:bodyPr/>
          <a:lstStyle/>
          <a:p>
            <a:r>
              <a:rPr lang="nl-NL" dirty="0" smtClean="0"/>
              <a:t>En nu de touwen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1. spiegel de gewichtskracht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2. teken een lijn evenwijdig aan touw 1 door de punt van de pijl van -</a:t>
            </a:r>
            <a:r>
              <a:rPr lang="nl-NL" i="1" dirty="0" err="1" smtClean="0"/>
              <a:t>F</a:t>
            </a:r>
            <a:r>
              <a:rPr lang="nl-NL" i="1" baseline="-25000" dirty="0" err="1" smtClean="0"/>
              <a:t>g</a:t>
            </a:r>
            <a:endParaRPr lang="nl-NL" i="1" baseline="-25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3. doe hetzelfde voor het andere touw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4. het snijpunt met touw 1 is F</a:t>
            </a:r>
            <a:r>
              <a:rPr lang="nl-NL" baseline="-25000" dirty="0" smtClean="0"/>
              <a:t>s1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5. idem voor het andere touw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75" y="1703104"/>
            <a:ext cx="3992888" cy="5721108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9008768" y="3697213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9008767" y="1969021"/>
            <a:ext cx="0" cy="1728192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946817" y="2020976"/>
            <a:ext cx="1152128" cy="187220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8701314" y="3253393"/>
            <a:ext cx="1383549" cy="61694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9008766" y="3357364"/>
            <a:ext cx="864096" cy="3876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 flipV="1">
            <a:off x="8157704" y="2353797"/>
            <a:ext cx="851063" cy="1371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6723702" y="1337183"/>
            <a:ext cx="138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richting F</a:t>
            </a:r>
            <a:r>
              <a:rPr lang="nl-NL" baseline="-25000" dirty="0" smtClean="0"/>
              <a:t>s1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11178297" y="184791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richting</a:t>
            </a:r>
          </a:p>
          <a:p>
            <a:pPr algn="ctr"/>
            <a:r>
              <a:rPr lang="nl-NL" dirty="0" smtClean="0"/>
              <a:t>F</a:t>
            </a:r>
            <a:r>
              <a:rPr lang="nl-NL" baseline="-25000" dirty="0" smtClean="0"/>
              <a:t>s2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vak 42"/>
              <p:cNvSpPr txBox="1"/>
              <p:nvPr/>
            </p:nvSpPr>
            <p:spPr>
              <a:xfrm>
                <a:off x="8478336" y="5240739"/>
                <a:ext cx="49212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3" name="Tekstvak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336" y="5240739"/>
                <a:ext cx="492121" cy="402931"/>
              </a:xfrm>
              <a:prstGeom prst="rect">
                <a:avLst/>
              </a:prstGeom>
              <a:blipFill rotWithShape="0">
                <a:blip r:embed="rId3"/>
                <a:stretch>
                  <a:fillRect t="-21212" r="-23457" b="-15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/>
              <p:cNvSpPr txBox="1"/>
              <p:nvPr/>
            </p:nvSpPr>
            <p:spPr>
              <a:xfrm>
                <a:off x="9069004" y="1767155"/>
                <a:ext cx="50494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44" name="Tekstvak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004" y="1767155"/>
                <a:ext cx="504946" cy="402931"/>
              </a:xfrm>
              <a:prstGeom prst="rect">
                <a:avLst/>
              </a:prstGeom>
              <a:blipFill rotWithShape="0">
                <a:blip r:embed="rId4"/>
                <a:stretch>
                  <a:fillRect l="-10843" t="-21212" r="-32530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vak 44"/>
              <p:cNvSpPr txBox="1"/>
              <p:nvPr/>
            </p:nvSpPr>
            <p:spPr>
              <a:xfrm>
                <a:off x="9847739" y="3396368"/>
                <a:ext cx="57451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5" name="Tekstvak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739" y="3396368"/>
                <a:ext cx="574516" cy="402931"/>
              </a:xfrm>
              <a:prstGeom prst="rect">
                <a:avLst/>
              </a:prstGeom>
              <a:blipFill rotWithShape="0">
                <a:blip r:embed="rId5"/>
                <a:stretch>
                  <a:fillRect t="-21212" r="-13684" b="-15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/>
              <p:cNvSpPr txBox="1"/>
              <p:nvPr/>
            </p:nvSpPr>
            <p:spPr>
              <a:xfrm>
                <a:off x="7723839" y="2309579"/>
                <a:ext cx="57451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6" name="Tekstvak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39" y="2309579"/>
                <a:ext cx="574516" cy="402931"/>
              </a:xfrm>
              <a:prstGeom prst="rect">
                <a:avLst/>
              </a:prstGeom>
              <a:blipFill rotWithShape="0">
                <a:blip r:embed="rId6"/>
                <a:stretch>
                  <a:fillRect t="-21212" r="-14894" b="-15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1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07057 -0.05556 " pathEditMode="relative" rAng="0" ptsTypes="AA">
                                      <p:cBhvr>
                                        <p:cTn id="2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2.96296E-6 L -0.0651 -0.20347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5009"/>
          </a:xfrm>
        </p:spPr>
        <p:txBody>
          <a:bodyPr/>
          <a:lstStyle/>
          <a:p>
            <a:r>
              <a:rPr lang="nl-NL" dirty="0" smtClean="0"/>
              <a:t>Sinus, cosinus en tangens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49506"/>
                <a:ext cx="6122894" cy="4675095"/>
              </a:xfrm>
            </p:spPr>
            <p:txBody>
              <a:bodyPr/>
              <a:lstStyle/>
              <a:p>
                <a:r>
                  <a:rPr lang="nl-NL" dirty="0" smtClean="0"/>
                  <a:t>Voor een rechthoekige driehoek geldt:</a:t>
                </a:r>
                <a:endParaRPr lang="nl-NL" dirty="0"/>
              </a:p>
              <a:p>
                <a:pPr marL="7175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sos</m:t>
                          </m:r>
                          <m:r>
                            <a:rPr lang="nl-NL" b="0" i="0" smtClean="0"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nl-NL" dirty="0" smtClean="0"/>
              </a:p>
              <a:p>
                <a:pPr marL="717550" indent="0">
                  <a:buNone/>
                </a:pPr>
                <a:endParaRPr lang="nl-NL" dirty="0" smtClean="0">
                  <a:latin typeface="Cambria Math" panose="02040503050406030204" pitchFamily="18" charset="0"/>
                </a:endParaRPr>
              </a:p>
              <a:p>
                <a:pPr marL="7175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cas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pPr marL="717550" indent="0">
                  <a:buNone/>
                </a:pPr>
                <a:endParaRPr lang="nl-NL" dirty="0" smtClean="0">
                  <a:latin typeface="Cambria Math" panose="02040503050406030204" pitchFamily="18" charset="0"/>
                </a:endParaRPr>
              </a:p>
              <a:p>
                <a:pPr marL="7175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toa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pPr marL="717550" indent="0">
                  <a:buNone/>
                </a:pPr>
                <a:endParaRPr lang="nl-NL" dirty="0" smtClean="0"/>
              </a:p>
              <a:p>
                <a:pPr marL="717550" indent="0">
                  <a:buNone/>
                </a:pPr>
                <a:r>
                  <a:rPr lang="nl-NL" dirty="0" smtClean="0"/>
                  <a:t>Pythagoras: </a:t>
                </a:r>
                <a:r>
                  <a:rPr lang="nl-NL" i="1" dirty="0" smtClean="0"/>
                  <a:t>s</a:t>
                </a:r>
                <a:r>
                  <a:rPr lang="nl-NL" baseline="30000" dirty="0" smtClean="0"/>
                  <a:t>2</a:t>
                </a:r>
                <a:r>
                  <a:rPr lang="nl-NL" dirty="0" smtClean="0"/>
                  <a:t> = </a:t>
                </a:r>
                <a:r>
                  <a:rPr lang="nl-NL" i="1" dirty="0" smtClean="0"/>
                  <a:t>a</a:t>
                </a:r>
                <a:r>
                  <a:rPr lang="nl-NL" baseline="30000" dirty="0" smtClean="0"/>
                  <a:t>2</a:t>
                </a:r>
                <a:r>
                  <a:rPr lang="nl-NL" dirty="0" smtClean="0"/>
                  <a:t> + </a:t>
                </a:r>
                <a:r>
                  <a:rPr lang="nl-NL" i="1" dirty="0" smtClean="0"/>
                  <a:t>o</a:t>
                </a:r>
                <a:r>
                  <a:rPr lang="nl-NL" baseline="30000" dirty="0" smtClean="0"/>
                  <a:t>2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49506"/>
                <a:ext cx="6122894" cy="4675095"/>
              </a:xfrm>
              <a:blipFill rotWithShape="0">
                <a:blip r:embed="rId2"/>
                <a:stretch>
                  <a:fillRect l="-1195" t="-11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00" y="1722297"/>
            <a:ext cx="4431573" cy="28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Tweede lessen de tijd voor: </a:t>
            </a:r>
          </a:p>
          <a:p>
            <a:pPr lvl="1"/>
            <a:r>
              <a:rPr lang="nl-NL" dirty="0" smtClean="0"/>
              <a:t>maken opdrachten 17 t/m 25</a:t>
            </a:r>
          </a:p>
          <a:p>
            <a:pPr lvl="1"/>
            <a:r>
              <a:rPr lang="nl-NL" dirty="0" smtClean="0"/>
              <a:t>maken opdrachten 26 t/m 30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97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3.3 Kracht en beweging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 paragraaf kun je:</a:t>
            </a:r>
          </a:p>
          <a:p>
            <a:pPr lvl="1"/>
            <a:r>
              <a:rPr lang="nl-NL" dirty="0"/>
              <a:t>de eerste wet van Newton formuleren en uitleggen</a:t>
            </a:r>
          </a:p>
          <a:p>
            <a:pPr lvl="1"/>
            <a:r>
              <a:rPr lang="nl-NL" dirty="0"/>
              <a:t>voorbeelden geven en herkennen waarin de eerste wet van Newton geldt</a:t>
            </a:r>
          </a:p>
          <a:p>
            <a:pPr lvl="1"/>
            <a:r>
              <a:rPr lang="nl-NL" dirty="0"/>
              <a:t>noemen welke snelheidsverandering een resulterende kracht ongelijk aan nul kan veroorzaken</a:t>
            </a:r>
          </a:p>
        </p:txBody>
      </p:sp>
    </p:spTree>
    <p:extLst>
      <p:ext uri="{BB962C8B-B14F-4D97-AF65-F5344CB8AC3E}">
        <p14:creationId xmlns:p14="http://schemas.microsoft.com/office/powerpoint/2010/main" val="42466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Scalars en vectoren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Grootheden kun je verdelen in 2 groepen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Scalars </a:t>
                </a:r>
                <a:r>
                  <a:rPr lang="nl-NL" dirty="0" smtClean="0">
                    <a:sym typeface="Wingdings" panose="05000000000000000000" pitchFamily="2" charset="2"/>
                  </a:rPr>
                  <a:t> alleen grootte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>
                    <a:sym typeface="Wingdings" panose="05000000000000000000" pitchFamily="2" charset="2"/>
                  </a:rPr>
                  <a:t>Vectoren  grootte en richting (pijltje boven de grootheid); alleen de grootte geen pijltje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nl-NL" dirty="0" smtClean="0">
                  <a:sym typeface="Wingdings" panose="05000000000000000000" pitchFamily="2" charset="2"/>
                </a:endParaRPr>
              </a:p>
              <a:p>
                <a:r>
                  <a:rPr lang="nl-NL" dirty="0" smtClean="0">
                    <a:sym typeface="Wingdings" panose="05000000000000000000" pitchFamily="2" charset="2"/>
                  </a:rPr>
                  <a:t>voorbeelden van scalaire grootheden zijn:</a:t>
                </a:r>
              </a:p>
              <a:p>
                <a:pPr marL="709613" lvl="1" indent="-342900">
                  <a:buFont typeface="Wingdings" panose="05000000000000000000" pitchFamily="2" charset="2"/>
                  <a:buChar char="§"/>
                </a:pPr>
                <a:r>
                  <a:rPr lang="nl-NL" dirty="0" smtClean="0">
                    <a:sym typeface="Wingdings" panose="05000000000000000000" pitchFamily="2" charset="2"/>
                  </a:rPr>
                  <a:t>tijd </a:t>
                </a:r>
                <a:r>
                  <a:rPr lang="nl-NL" i="1" dirty="0" smtClean="0">
                    <a:sym typeface="Wingdings" panose="05000000000000000000" pitchFamily="2" charset="2"/>
                  </a:rPr>
                  <a:t>t</a:t>
                </a:r>
                <a:r>
                  <a:rPr lang="nl-NL" dirty="0" smtClean="0">
                    <a:sym typeface="Wingdings" panose="05000000000000000000" pitchFamily="2" charset="2"/>
                  </a:rPr>
                  <a:t>, massa </a:t>
                </a:r>
                <a:r>
                  <a:rPr lang="nl-NL" i="1" dirty="0" smtClean="0">
                    <a:sym typeface="Wingdings" panose="05000000000000000000" pitchFamily="2" charset="2"/>
                  </a:rPr>
                  <a:t>m</a:t>
                </a:r>
                <a:r>
                  <a:rPr lang="nl-NL" dirty="0" smtClean="0">
                    <a:sym typeface="Wingdings" panose="05000000000000000000" pitchFamily="2" charset="2"/>
                  </a:rPr>
                  <a:t>, temperatuur </a:t>
                </a:r>
                <a:r>
                  <a:rPr lang="nl-NL" i="1" dirty="0" smtClean="0">
                    <a:sym typeface="Wingdings" panose="05000000000000000000" pitchFamily="2" charset="2"/>
                  </a:rPr>
                  <a:t>T</a:t>
                </a:r>
                <a:r>
                  <a:rPr lang="nl-NL" dirty="0" smtClean="0">
                    <a:sym typeface="Wingdings" panose="05000000000000000000" pitchFamily="2" charset="2"/>
                  </a:rPr>
                  <a:t>, spanning </a:t>
                </a:r>
                <a:r>
                  <a:rPr lang="nl-NL" i="1" dirty="0" smtClean="0">
                    <a:sym typeface="Wingdings" panose="05000000000000000000" pitchFamily="2" charset="2"/>
                  </a:rPr>
                  <a:t>U</a:t>
                </a:r>
                <a:r>
                  <a:rPr lang="nl-NL" dirty="0" smtClean="0">
                    <a:sym typeface="Wingdings" panose="05000000000000000000" pitchFamily="2" charset="2"/>
                  </a:rPr>
                  <a:t>, lengte </a:t>
                </a:r>
                <a:r>
                  <a:rPr lang="nl-NL" i="1" dirty="0" smtClean="0">
                    <a:sym typeface="Wingdings" panose="05000000000000000000" pitchFamily="2" charset="2"/>
                  </a:rPr>
                  <a:t>l</a:t>
                </a:r>
                <a:r>
                  <a:rPr lang="nl-NL" dirty="0" smtClean="0">
                    <a:sym typeface="Wingdings" panose="05000000000000000000" pitchFamily="2" charset="2"/>
                  </a:rPr>
                  <a:t>, </a:t>
                </a:r>
                <a:r>
                  <a:rPr lang="nl-NL" i="1" dirty="0" smtClean="0">
                    <a:sym typeface="Wingdings" panose="05000000000000000000" pitchFamily="2" charset="2"/>
                  </a:rPr>
                  <a:t>afstand d</a:t>
                </a:r>
              </a:p>
              <a:p>
                <a:r>
                  <a:rPr lang="nl-NL" dirty="0" smtClean="0">
                    <a:sym typeface="Wingdings" panose="05000000000000000000" pitchFamily="2" charset="2"/>
                  </a:rPr>
                  <a:t>voorbeelden van vectoriele grootheden zijn:</a:t>
                </a:r>
                <a:endParaRPr lang="nl-NL" dirty="0">
                  <a:sym typeface="Wingdings" panose="05000000000000000000" pitchFamily="2" charset="2"/>
                </a:endParaRPr>
              </a:p>
              <a:p>
                <a:pPr marL="709613" lvl="1" indent="-342900">
                  <a:buFont typeface="Wingdings" panose="05000000000000000000" pitchFamily="2" charset="2"/>
                  <a:buChar char="§"/>
                </a:pPr>
                <a:r>
                  <a:rPr lang="nl-NL" dirty="0" smtClean="0">
                    <a:sym typeface="Wingdings" panose="05000000000000000000" pitchFamily="2" charset="2"/>
                  </a:rPr>
                  <a:t>snelheid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acc>
                  </m:oMath>
                </a14:m>
                <a:r>
                  <a:rPr lang="nl-NL" dirty="0" smtClean="0">
                    <a:sym typeface="Wingdings" panose="05000000000000000000" pitchFamily="2" charset="2"/>
                  </a:rPr>
                  <a:t>, versnelling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dirty="0" smtClean="0">
                    <a:sym typeface="Wingdings" panose="05000000000000000000" pitchFamily="2" charset="2"/>
                  </a:rPr>
                  <a:t>, </a:t>
                </a:r>
                <a:r>
                  <a:rPr lang="nl-NL" i="1" dirty="0" smtClean="0">
                    <a:sym typeface="Wingdings" panose="05000000000000000000" pitchFamily="2" charset="2"/>
                  </a:rPr>
                  <a:t>verplaatsing</a:t>
                </a:r>
                <a:r>
                  <a:rPr lang="nl-NL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nl-NL" dirty="0" smtClean="0">
                    <a:sym typeface="Wingdings" panose="05000000000000000000" pitchFamily="2" charset="2"/>
                  </a:rPr>
                  <a:t> en kracht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e>
                    </m:acc>
                  </m:oMath>
                </a14:m>
                <a:endParaRPr lang="nl-NL" dirty="0" smtClean="0"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 r="-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6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3.3 Kracht en beweging: traagheidswet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810000" cy="4389437"/>
          </a:xfrm>
        </p:spPr>
        <p:txBody>
          <a:bodyPr/>
          <a:lstStyle/>
          <a:p>
            <a:r>
              <a:rPr lang="nl-NL" dirty="0" smtClean="0"/>
              <a:t>blokje hout op schuurpapier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ijsblokje op tafel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metalen kogel op tafel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 flipV="1">
            <a:off x="4957482" y="2616798"/>
            <a:ext cx="7234518" cy="9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307106" y="2043056"/>
            <a:ext cx="851647" cy="573742"/>
          </a:xfrm>
          <a:prstGeom prst="rect">
            <a:avLst/>
          </a:prstGeom>
          <a:solidFill>
            <a:srgbClr val="97673F"/>
          </a:solidFill>
          <a:ln>
            <a:solidFill>
              <a:srgbClr val="976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 flipV="1">
            <a:off x="4957482" y="4039340"/>
            <a:ext cx="7234518" cy="9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 flipV="1">
            <a:off x="4957482" y="5461882"/>
            <a:ext cx="7234518" cy="9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5307106" y="3621741"/>
            <a:ext cx="851647" cy="417599"/>
          </a:xfrm>
          <a:prstGeom prst="rect">
            <a:avLst/>
          </a:prstGeom>
          <a:solidFill>
            <a:srgbClr val="CEF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307106" y="4767942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2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3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0339 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39414 0.002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163 L 0.65391 -0.00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3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Eerste wet van Newton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410200" cy="4389437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Als op een voorwerp geen kracht werkt óf als de krachten elkaar opheffen, </a:t>
            </a:r>
            <a:r>
              <a:rPr lang="nl-NL" altLang="nl-NL" i="1" dirty="0" smtClean="0"/>
              <a:t>dan</a:t>
            </a:r>
            <a:r>
              <a:rPr lang="nl-NL" altLang="nl-NL" dirty="0" smtClean="0"/>
              <a:t> staat het voorwerp stil óf beweegt met een constante snelheid langs een rechte lijn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Let op als woorden als </a:t>
            </a:r>
            <a:r>
              <a:rPr lang="nl-NL" altLang="nl-NL" i="1" dirty="0" smtClean="0"/>
              <a:t>constante</a:t>
            </a:r>
            <a:r>
              <a:rPr lang="nl-NL" altLang="nl-NL" dirty="0" smtClean="0"/>
              <a:t> snelheid, </a:t>
            </a:r>
            <a:r>
              <a:rPr lang="nl-NL" altLang="nl-NL" i="1" dirty="0" smtClean="0"/>
              <a:t>topsnelheid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724152"/>
            <a:ext cx="5538788" cy="24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0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opdrachten 32 t/m 40, 42, 44 (2 lessen)</a:t>
            </a:r>
          </a:p>
        </p:txBody>
      </p:sp>
    </p:spTree>
    <p:extLst>
      <p:ext uri="{BB962C8B-B14F-4D97-AF65-F5344CB8AC3E}">
        <p14:creationId xmlns:p14="http://schemas.microsoft.com/office/powerpoint/2010/main" val="13294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3.4 Tweede wet van Newton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de tweede wet van Newton formuleren en toepassen en er berekeningen mee maken</a:t>
            </a:r>
          </a:p>
          <a:p>
            <a:pPr lvl="1"/>
            <a:r>
              <a:rPr lang="nl-NL" dirty="0"/>
              <a:t>uitleggen hoe de resulterende kracht is gericht ten opzichte van de bewegingsrichting bij een versnelde en vertraagde beweging</a:t>
            </a:r>
          </a:p>
          <a:p>
            <a:pPr lvl="1"/>
            <a:r>
              <a:rPr lang="nl-NL" dirty="0"/>
              <a:t>uitleggen wat de invloed is van een veranderlijke weerstandskracht op de snelheid en versnelling van een bewegend voorwerp</a:t>
            </a:r>
          </a:p>
        </p:txBody>
      </p:sp>
    </p:spTree>
    <p:extLst>
      <p:ext uri="{BB962C8B-B14F-4D97-AF65-F5344CB8AC3E}">
        <p14:creationId xmlns:p14="http://schemas.microsoft.com/office/powerpoint/2010/main" val="1862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Tweede wet van Newton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545106" cy="4389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Als op een voorwerp een 2x zo grote kracht werkt dan krijgt het voorwerp een 2x zo grote versnelling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Als op een 2x zo zwaar voorwerp een even grote kracht werkt dan krijgt het lichte voorwerp een 2x zo grote versnelling</a:t>
            </a:r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5952565" y="2077570"/>
            <a:ext cx="1541929" cy="627530"/>
            <a:chOff x="6777318" y="2698376"/>
            <a:chExt cx="1541929" cy="627530"/>
          </a:xfrm>
        </p:grpSpPr>
        <p:sp>
          <p:nvSpPr>
            <p:cNvPr id="4" name="Rechthoek 3"/>
            <p:cNvSpPr/>
            <p:nvPr/>
          </p:nvSpPr>
          <p:spPr>
            <a:xfrm>
              <a:off x="6777318" y="2698376"/>
              <a:ext cx="699247" cy="627530"/>
            </a:xfrm>
            <a:prstGeom prst="rect">
              <a:avLst/>
            </a:prstGeom>
            <a:gradFill flip="none" rotWithShape="1">
              <a:gsLst>
                <a:gs pos="0">
                  <a:srgbClr val="97673F">
                    <a:shade val="30000"/>
                    <a:satMod val="115000"/>
                  </a:srgbClr>
                </a:gs>
                <a:gs pos="50000">
                  <a:srgbClr val="97673F">
                    <a:shade val="67500"/>
                    <a:satMod val="115000"/>
                  </a:srgbClr>
                </a:gs>
                <a:gs pos="100000">
                  <a:srgbClr val="97673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" name="Rechte verbindingslijn met pijl 5"/>
            <p:cNvCxnSpPr>
              <a:stCxn id="4" idx="3"/>
            </p:cNvCxnSpPr>
            <p:nvPr/>
          </p:nvCxnSpPr>
          <p:spPr>
            <a:xfrm flipV="1">
              <a:off x="7476565" y="3003176"/>
              <a:ext cx="842682" cy="89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ep 11"/>
          <p:cNvGrpSpPr/>
          <p:nvPr/>
        </p:nvGrpSpPr>
        <p:grpSpPr>
          <a:xfrm>
            <a:off x="5952565" y="3227293"/>
            <a:ext cx="2429435" cy="627530"/>
            <a:chOff x="6024283" y="3998258"/>
            <a:chExt cx="2429435" cy="627530"/>
          </a:xfrm>
        </p:grpSpPr>
        <p:sp>
          <p:nvSpPr>
            <p:cNvPr id="9" name="Rechthoek 8"/>
            <p:cNvSpPr/>
            <p:nvPr/>
          </p:nvSpPr>
          <p:spPr>
            <a:xfrm>
              <a:off x="6024283" y="3998258"/>
              <a:ext cx="699247" cy="627530"/>
            </a:xfrm>
            <a:prstGeom prst="rect">
              <a:avLst/>
            </a:prstGeom>
            <a:gradFill flip="none" rotWithShape="1">
              <a:gsLst>
                <a:gs pos="0">
                  <a:srgbClr val="97673F">
                    <a:shade val="30000"/>
                    <a:satMod val="115000"/>
                  </a:srgbClr>
                </a:gs>
                <a:gs pos="50000">
                  <a:srgbClr val="97673F">
                    <a:shade val="67500"/>
                    <a:satMod val="115000"/>
                  </a:srgbClr>
                </a:gs>
                <a:gs pos="100000">
                  <a:srgbClr val="97673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0" name="Rechte verbindingslijn met pijl 9"/>
            <p:cNvCxnSpPr>
              <a:stCxn id="9" idx="3"/>
            </p:cNvCxnSpPr>
            <p:nvPr/>
          </p:nvCxnSpPr>
          <p:spPr>
            <a:xfrm>
              <a:off x="6723530" y="4312023"/>
              <a:ext cx="17301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vak 12"/>
          <p:cNvSpPr txBox="1"/>
          <p:nvPr/>
        </p:nvSpPr>
        <p:spPr>
          <a:xfrm>
            <a:off x="8210550" y="2629361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n-lt"/>
              </a:rPr>
              <a:t>a</a:t>
            </a:r>
            <a:r>
              <a:rPr lang="nl-NL" sz="2800" dirty="0" smtClean="0">
                <a:latin typeface="+mn-lt"/>
              </a:rPr>
              <a:t> </a:t>
            </a:r>
            <a:r>
              <a:rPr lang="nl-NL" sz="2800" dirty="0" smtClean="0">
                <a:latin typeface="+mn-lt"/>
                <a:sym typeface="Symbol" panose="05050102010706020507" pitchFamily="18" charset="2"/>
              </a:rPr>
              <a:t></a:t>
            </a:r>
            <a:r>
              <a:rPr lang="nl-NL" sz="2800" dirty="0" smtClean="0">
                <a:latin typeface="+mn-lt"/>
              </a:rPr>
              <a:t> F</a:t>
            </a:r>
            <a:endParaRPr lang="nl-NL" sz="2800" dirty="0">
              <a:latin typeface="+mn-lt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5952565" y="4417819"/>
            <a:ext cx="1541929" cy="627530"/>
            <a:chOff x="6777318" y="2698376"/>
            <a:chExt cx="1541929" cy="627530"/>
          </a:xfrm>
        </p:grpSpPr>
        <p:sp>
          <p:nvSpPr>
            <p:cNvPr id="15" name="Rechthoek 14"/>
            <p:cNvSpPr/>
            <p:nvPr/>
          </p:nvSpPr>
          <p:spPr>
            <a:xfrm>
              <a:off x="6777318" y="2698376"/>
              <a:ext cx="699247" cy="627530"/>
            </a:xfrm>
            <a:prstGeom prst="rect">
              <a:avLst/>
            </a:prstGeom>
            <a:gradFill flip="none" rotWithShape="1">
              <a:gsLst>
                <a:gs pos="0">
                  <a:srgbClr val="97673F">
                    <a:shade val="30000"/>
                    <a:satMod val="115000"/>
                  </a:srgbClr>
                </a:gs>
                <a:gs pos="50000">
                  <a:srgbClr val="97673F">
                    <a:shade val="67500"/>
                    <a:satMod val="115000"/>
                  </a:srgbClr>
                </a:gs>
                <a:gs pos="100000">
                  <a:srgbClr val="97673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6" name="Rechte verbindingslijn met pijl 15"/>
            <p:cNvCxnSpPr>
              <a:stCxn id="15" idx="3"/>
            </p:cNvCxnSpPr>
            <p:nvPr/>
          </p:nvCxnSpPr>
          <p:spPr>
            <a:xfrm flipV="1">
              <a:off x="7476565" y="3003176"/>
              <a:ext cx="842682" cy="89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 20"/>
          <p:cNvGrpSpPr/>
          <p:nvPr/>
        </p:nvGrpSpPr>
        <p:grpSpPr>
          <a:xfrm>
            <a:off x="5740401" y="5410200"/>
            <a:ext cx="1754093" cy="825239"/>
            <a:chOff x="5740401" y="5410200"/>
            <a:chExt cx="1754093" cy="825239"/>
          </a:xfrm>
        </p:grpSpPr>
        <p:sp>
          <p:nvSpPr>
            <p:cNvPr id="18" name="Rechthoek 17"/>
            <p:cNvSpPr/>
            <p:nvPr/>
          </p:nvSpPr>
          <p:spPr>
            <a:xfrm>
              <a:off x="5740401" y="5410200"/>
              <a:ext cx="933824" cy="825239"/>
            </a:xfrm>
            <a:prstGeom prst="rect">
              <a:avLst/>
            </a:prstGeom>
            <a:gradFill flip="none" rotWithShape="1">
              <a:gsLst>
                <a:gs pos="0">
                  <a:srgbClr val="97673F">
                    <a:shade val="30000"/>
                    <a:satMod val="115000"/>
                  </a:srgbClr>
                </a:gs>
                <a:gs pos="50000">
                  <a:srgbClr val="97673F">
                    <a:shade val="67500"/>
                    <a:satMod val="115000"/>
                  </a:srgbClr>
                </a:gs>
                <a:gs pos="100000">
                  <a:srgbClr val="97673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Rechte verbindingslijn met pijl 18"/>
            <p:cNvCxnSpPr>
              <a:stCxn id="18" idx="3"/>
            </p:cNvCxnSpPr>
            <p:nvPr/>
          </p:nvCxnSpPr>
          <p:spPr>
            <a:xfrm>
              <a:off x="6674225" y="5822820"/>
              <a:ext cx="820269" cy="39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kstvak 21"/>
          <p:cNvSpPr txBox="1"/>
          <p:nvPr/>
        </p:nvSpPr>
        <p:spPr>
          <a:xfrm>
            <a:off x="8096250" y="4991100"/>
            <a:ext cx="129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+mn-lt"/>
              </a:rPr>
              <a:t>a </a:t>
            </a:r>
            <a:r>
              <a:rPr lang="nl-NL" sz="2800" dirty="0" smtClean="0">
                <a:latin typeface="+mn-lt"/>
                <a:sym typeface="Symbol" panose="05050102010706020507" pitchFamily="18" charset="2"/>
              </a:rPr>
              <a:t> 1/m</a:t>
            </a:r>
            <a:endParaRPr lang="nl-N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7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73959 -1.1111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54102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73959 -4.81481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71354 0.0051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7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Samengevat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a </a:t>
            </a:r>
            <a:r>
              <a:rPr lang="nl-NL" i="1" dirty="0" smtClean="0">
                <a:sym typeface="Symbol" panose="05050102010706020507" pitchFamily="18" charset="2"/>
              </a:rPr>
              <a:t> F</a:t>
            </a:r>
            <a:r>
              <a:rPr lang="nl-NL" dirty="0" smtClean="0">
                <a:sym typeface="Symbol" panose="05050102010706020507" pitchFamily="18" charset="2"/>
              </a:rPr>
              <a:t>    en    </a:t>
            </a:r>
            <a:r>
              <a:rPr lang="nl-NL" i="1" dirty="0" smtClean="0">
                <a:sym typeface="Symbol" panose="05050102010706020507" pitchFamily="18" charset="2"/>
              </a:rPr>
              <a:t>a  1/m </a:t>
            </a:r>
            <a:r>
              <a:rPr lang="nl-NL" dirty="0" smtClean="0">
                <a:sym typeface="Symbol" panose="05050102010706020507" pitchFamily="18" charset="2"/>
              </a:rPr>
              <a:t>      </a:t>
            </a:r>
            <a:r>
              <a:rPr lang="nl-NL" dirty="0" smtClean="0">
                <a:sym typeface="Wingdings" panose="05000000000000000000" pitchFamily="2" charset="2"/>
              </a:rPr>
              <a:t>   </a:t>
            </a:r>
            <a:r>
              <a:rPr lang="nl-NL" i="1" dirty="0" smtClean="0">
                <a:sym typeface="Wingdings" panose="05000000000000000000" pitchFamily="2" charset="2"/>
              </a:rPr>
              <a:t> a = F / m </a:t>
            </a:r>
            <a:r>
              <a:rPr lang="nl-NL" dirty="0" smtClean="0">
                <a:sym typeface="Wingdings" panose="05000000000000000000" pitchFamily="2" charset="2"/>
              </a:rPr>
              <a:t>   of    </a:t>
            </a:r>
            <a:r>
              <a:rPr lang="nl-NL" i="1" dirty="0" smtClean="0">
                <a:sym typeface="Wingdings" panose="05000000000000000000" pitchFamily="2" charset="2"/>
              </a:rPr>
              <a:t>F</a:t>
            </a:r>
            <a:r>
              <a:rPr lang="nl-NL" dirty="0" smtClean="0">
                <a:sym typeface="Wingdings" panose="05000000000000000000" pitchFamily="2" charset="2"/>
              </a:rPr>
              <a:t> = </a:t>
            </a:r>
            <a:r>
              <a:rPr lang="nl-NL" i="1" dirty="0" smtClean="0">
                <a:sym typeface="Wingdings" panose="05000000000000000000" pitchFamily="2" charset="2"/>
              </a:rPr>
              <a:t>m ∙ a  </a:t>
            </a:r>
            <a:r>
              <a:rPr lang="nl-NL" dirty="0" smtClean="0">
                <a:sym typeface="Wingdings" panose="05000000000000000000" pitchFamily="2" charset="2"/>
              </a:rPr>
              <a:t> </a:t>
            </a:r>
            <a:r>
              <a:rPr lang="nl-NL" i="1" dirty="0" smtClean="0">
                <a:sym typeface="Wingdings" panose="05000000000000000000" pitchFamily="2" charset="2"/>
              </a:rPr>
              <a:t>  de krachtwet</a:t>
            </a:r>
          </a:p>
          <a:p>
            <a:endParaRPr lang="nl-NL" i="1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Als er meer krachten zijn dan moet je eerst alle krachten (als vectoren) bij elkaar optellen: de somkracht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Andere woorden zijn: netto kracht, resulterende kracht, resultante, </a:t>
            </a:r>
            <a:r>
              <a:rPr lang="el-GR" dirty="0" smtClean="0">
                <a:sym typeface="Wingdings" panose="05000000000000000000" pitchFamily="2" charset="2"/>
              </a:rPr>
              <a:t>Σ</a:t>
            </a:r>
            <a:r>
              <a:rPr lang="nl-NL" i="1" dirty="0" smtClean="0">
                <a:sym typeface="Wingdings" panose="05000000000000000000" pitchFamily="2" charset="2"/>
              </a:rPr>
              <a:t>F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375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Derde wet van Newton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kracht is nooit alleen, maar altijd met zijn tweeën. </a:t>
            </a:r>
          </a:p>
          <a:p>
            <a:pPr lvl="1"/>
            <a:r>
              <a:rPr lang="nl-NL" dirty="0" smtClean="0"/>
              <a:t>De twee krachten werken op verschillende voorwerpen</a:t>
            </a:r>
          </a:p>
          <a:p>
            <a:pPr lvl="1"/>
            <a:r>
              <a:rPr lang="nl-NL" dirty="0" smtClean="0"/>
              <a:t>De twee krachten zijn precies even groot, maar tegengesteld qua richting</a:t>
            </a:r>
          </a:p>
          <a:p>
            <a:pPr lvl="1"/>
            <a:r>
              <a:rPr lang="nl-NL" dirty="0" smtClean="0"/>
              <a:t>actie = - reactie</a:t>
            </a:r>
          </a:p>
          <a:p>
            <a:endParaRPr lang="nl-NL" dirty="0" smtClean="0"/>
          </a:p>
          <a:p>
            <a:r>
              <a:rPr lang="nl-NL" dirty="0" smtClean="0"/>
              <a:t>De aarde trekt aan mij, maar ik trek net zo hard aan de aarde</a:t>
            </a:r>
          </a:p>
          <a:p>
            <a:r>
              <a:rPr lang="nl-NL" dirty="0" smtClean="0"/>
              <a:t>Jij oefent een kracht uit op de stoel, de stoel een net zo grootte kracht op jou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opgaven </a:t>
            </a:r>
            <a:r>
              <a:rPr lang="nl-NL" dirty="0"/>
              <a:t>46, 47, 48, 51, 52, 54, 55 </a:t>
            </a:r>
            <a:r>
              <a:rPr lang="nl-NL" dirty="0" smtClean="0"/>
              <a:t>(2 lessen)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24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5009"/>
          </a:xfrm>
        </p:spPr>
        <p:txBody>
          <a:bodyPr/>
          <a:lstStyle/>
          <a:p>
            <a:r>
              <a:rPr lang="nl-NL" dirty="0"/>
              <a:t>3.5 Arbeid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59860"/>
            <a:ext cx="10972800" cy="4764742"/>
          </a:xfrm>
        </p:spPr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de arbeid uitrekenen als de kracht en verplaatsing dezelfde richting hebben</a:t>
            </a:r>
          </a:p>
          <a:p>
            <a:pPr lvl="1"/>
            <a:r>
              <a:rPr lang="nl-NL" dirty="0"/>
              <a:t>uit de resulterende kracht en uit de afzonderlijke krachten de arbeid berekenen</a:t>
            </a:r>
          </a:p>
          <a:p>
            <a:pPr lvl="1"/>
            <a:r>
              <a:rPr lang="nl-NL" dirty="0"/>
              <a:t>uitleggen wanneer arbeid positief of negatief is</a:t>
            </a:r>
          </a:p>
          <a:p>
            <a:pPr lvl="1"/>
            <a:r>
              <a:rPr lang="nl-NL" dirty="0"/>
              <a:t>de arbeid bepalen als kracht en verplaatsing niet dezelfde richting hebben</a:t>
            </a:r>
          </a:p>
          <a:p>
            <a:pPr lvl="1"/>
            <a:r>
              <a:rPr lang="nl-NL" dirty="0"/>
              <a:t>uitleggen dat voor het verrichten van een bepaalde hoeveelheid arbeid de kracht en de verplaatsing omgekeerd evenredig zijn</a:t>
            </a:r>
          </a:p>
          <a:p>
            <a:pPr lvl="1"/>
            <a:r>
              <a:rPr lang="nl-NL" dirty="0"/>
              <a:t>voorbeelden noemen hoe je in een situatie met een kleinere kracht een zelfde prestatie kunt leveren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01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Arbeid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3115733"/>
            <a:ext cx="7780867" cy="3208868"/>
          </a:xfrm>
        </p:spPr>
        <p:txBody>
          <a:bodyPr/>
          <a:lstStyle/>
          <a:p>
            <a:r>
              <a:rPr lang="nl-NL" dirty="0" smtClean="0"/>
              <a:t>Waar hangt de arbeid vanaf als je een auto verplaatst?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De kracht </a:t>
            </a:r>
            <a:r>
              <a:rPr lang="nl-NL" i="1" dirty="0" smtClean="0"/>
              <a:t>F</a:t>
            </a:r>
            <a:r>
              <a:rPr lang="nl-NL" dirty="0" smtClean="0"/>
              <a:t> die je uitoefent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De afstand </a:t>
            </a:r>
            <a:r>
              <a:rPr lang="nl-NL" i="1" dirty="0" smtClean="0"/>
              <a:t>s </a:t>
            </a:r>
            <a:r>
              <a:rPr lang="nl-NL" dirty="0" smtClean="0"/>
              <a:t>waarover de auto verplaatst wordt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 Arbeid = Kracht x afstand    </a:t>
            </a:r>
            <a:r>
              <a:rPr lang="nl-NL" dirty="0" smtClean="0">
                <a:sym typeface="Wingdings" panose="05000000000000000000" pitchFamily="2" charset="2"/>
              </a:rPr>
              <a:t>   </a:t>
            </a:r>
            <a:r>
              <a:rPr lang="nl-NL" i="1" dirty="0" smtClean="0">
                <a:sym typeface="Wingdings" panose="05000000000000000000" pitchFamily="2" charset="2"/>
              </a:rPr>
              <a:t>W</a:t>
            </a:r>
            <a:r>
              <a:rPr lang="nl-NL" dirty="0" smtClean="0">
                <a:sym typeface="Wingdings" panose="05000000000000000000" pitchFamily="2" charset="2"/>
              </a:rPr>
              <a:t> = </a:t>
            </a:r>
            <a:r>
              <a:rPr lang="nl-NL" i="1" dirty="0" smtClean="0">
                <a:sym typeface="Wingdings" panose="05000000000000000000" pitchFamily="2" charset="2"/>
              </a:rPr>
              <a:t>F ∙ 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ym typeface="Wingdings" panose="05000000000000000000" pitchFamily="2" charset="2"/>
              </a:rPr>
              <a:t>De eenheid van arbeid is </a:t>
            </a:r>
            <a:r>
              <a:rPr lang="nl-NL" dirty="0" err="1" smtClean="0">
                <a:sym typeface="Wingdings" panose="05000000000000000000" pitchFamily="2" charset="2"/>
              </a:rPr>
              <a:t>Nm</a:t>
            </a:r>
            <a:r>
              <a:rPr lang="nl-NL" dirty="0" smtClean="0">
                <a:sym typeface="Wingdings" panose="05000000000000000000" pitchFamily="2" charset="2"/>
              </a:rPr>
              <a:t> of J</a:t>
            </a:r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2746377" y="2034718"/>
            <a:ext cx="2435224" cy="894146"/>
            <a:chOff x="2746377" y="2034718"/>
            <a:chExt cx="2435224" cy="894146"/>
          </a:xfrm>
        </p:grpSpPr>
        <p:pic>
          <p:nvPicPr>
            <p:cNvPr id="1026" name="Picture 2" descr="http://sweetclipart.com/multisite/sweetclipart/files/car_sedan_re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46377" y="2034718"/>
              <a:ext cx="2435224" cy="894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Rechte verbindingslijn met pijl 4"/>
            <p:cNvCxnSpPr>
              <a:stCxn id="1026" idx="3"/>
            </p:cNvCxnSpPr>
            <p:nvPr/>
          </p:nvCxnSpPr>
          <p:spPr>
            <a:xfrm>
              <a:off x="2746377" y="2481791"/>
              <a:ext cx="2032452" cy="1103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4778829" y="204575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 dirty="0" smtClean="0"/>
                <a:t>F</a:t>
              </a:r>
              <a:endParaRPr lang="nl-NL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360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4026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Krachten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Kracht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dirty="0" smtClean="0"/>
                  <a:t> in newton (N)</a:t>
                </a:r>
              </a:p>
              <a:p>
                <a:r>
                  <a:rPr lang="nl-NL" dirty="0" smtClean="0"/>
                  <a:t>Krachten tekenen als pijl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begin van de pijl = aangrijpingspunt, punt waar de kracht werkt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lengte van de pijl = grootte van de kracht = </a:t>
                </a:r>
                <a:r>
                  <a:rPr lang="nl-NL" i="1" dirty="0" smtClean="0"/>
                  <a:t>F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richting van de pijl = richting van de kracht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echte verbindingslijn met pijl 4"/>
          <p:cNvCxnSpPr/>
          <p:nvPr/>
        </p:nvCxnSpPr>
        <p:spPr>
          <a:xfrm flipV="1">
            <a:off x="3935760" y="4437112"/>
            <a:ext cx="4896544" cy="1584176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saac-newton.png (500×5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908720"/>
            <a:ext cx="2988097" cy="298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8588188" y="4653721"/>
                <a:ext cx="726141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800" dirty="0"/>
                  <a:t> </a:t>
                </a: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188" y="4653721"/>
                <a:ext cx="726141" cy="5754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8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Positief of negatief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043057" cy="4389437"/>
          </a:xfrm>
        </p:spPr>
        <p:txBody>
          <a:bodyPr/>
          <a:lstStyle/>
          <a:p>
            <a:r>
              <a:rPr lang="nl-NL" dirty="0" smtClean="0"/>
              <a:t>Als de snelheid toeneemt verricht een kracht </a:t>
            </a:r>
            <a:r>
              <a:rPr lang="nl-NL" i="1" dirty="0" smtClean="0"/>
              <a:t>positieve</a:t>
            </a:r>
            <a:r>
              <a:rPr lang="nl-NL" dirty="0" smtClean="0"/>
              <a:t> arbeid</a:t>
            </a:r>
          </a:p>
          <a:p>
            <a:r>
              <a:rPr lang="nl-NL" dirty="0" smtClean="0"/>
              <a:t>Als de snelheid afneemt </a:t>
            </a:r>
            <a:r>
              <a:rPr lang="nl-NL" i="1" dirty="0" smtClean="0"/>
              <a:t>negatieve </a:t>
            </a:r>
            <a:r>
              <a:rPr lang="nl-NL" dirty="0" smtClean="0"/>
              <a:t>arbeid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Als de bal naar boven gaat verricht de zwaartekracht negatieve arbeid</a:t>
            </a:r>
          </a:p>
          <a:p>
            <a:r>
              <a:rPr lang="nl-NL" dirty="0" smtClean="0"/>
              <a:t>Als de bal naar beneden gaat positieve</a:t>
            </a:r>
          </a:p>
        </p:txBody>
      </p:sp>
      <p:sp>
        <p:nvSpPr>
          <p:cNvPr id="4" name="Rechthoek 3"/>
          <p:cNvSpPr/>
          <p:nvPr/>
        </p:nvSpPr>
        <p:spPr>
          <a:xfrm>
            <a:off x="7652658" y="1096735"/>
            <a:ext cx="3929742" cy="278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7652657" y="3886200"/>
            <a:ext cx="3929742" cy="217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4" name="Picture 6" descr="http://www.clker.com/cliparts/5/f/8/c/11971248081016414504jbaldus_Beach_Ball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69438" y="4478789"/>
            <a:ext cx="495982" cy="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ker.com/cliparts/5/f/8/c/11971248081016414504jbaldus_Beach_Ball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86164" y="1771641"/>
            <a:ext cx="495982" cy="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0091 -0.3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00273 0.395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Som van de arbeid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8048625" cy="4389437"/>
          </a:xfrm>
        </p:spPr>
        <p:txBody>
          <a:bodyPr/>
          <a:lstStyle/>
          <a:p>
            <a:r>
              <a:rPr lang="nl-NL" dirty="0" smtClean="0"/>
              <a:t>Als er meer krachten zijn dan moet je de arbeiden van de verschillende krachten bij elkaar optellen</a:t>
            </a:r>
          </a:p>
          <a:p>
            <a:pPr lvl="1"/>
            <a:r>
              <a:rPr lang="nl-NL" i="1" dirty="0" err="1" smtClean="0"/>
              <a:t>W</a:t>
            </a:r>
            <a:r>
              <a:rPr lang="nl-NL" baseline="-25000" dirty="0" err="1" smtClean="0"/>
              <a:t>som</a:t>
            </a:r>
            <a:r>
              <a:rPr lang="nl-NL" dirty="0" smtClean="0"/>
              <a:t> = </a:t>
            </a:r>
            <a:r>
              <a:rPr lang="nl-NL" i="1" dirty="0" smtClean="0"/>
              <a:t>W</a:t>
            </a:r>
            <a:r>
              <a:rPr lang="nl-NL" baseline="-25000" dirty="0" smtClean="0"/>
              <a:t>1</a:t>
            </a:r>
            <a:r>
              <a:rPr lang="nl-NL" dirty="0" smtClean="0"/>
              <a:t> + </a:t>
            </a:r>
            <a:r>
              <a:rPr lang="nl-NL" i="1" dirty="0" smtClean="0"/>
              <a:t>W</a:t>
            </a:r>
            <a:r>
              <a:rPr lang="nl-NL" baseline="-25000" dirty="0" smtClean="0"/>
              <a:t>2</a:t>
            </a:r>
            <a:r>
              <a:rPr lang="nl-NL" dirty="0" smtClean="0"/>
              <a:t> + ….  of</a:t>
            </a:r>
          </a:p>
          <a:p>
            <a:endParaRPr lang="nl-NL" dirty="0"/>
          </a:p>
          <a:p>
            <a:r>
              <a:rPr lang="nl-NL" dirty="0" smtClean="0"/>
              <a:t>De somkracht bepalen</a:t>
            </a:r>
          </a:p>
          <a:p>
            <a:pPr lvl="1"/>
            <a:r>
              <a:rPr lang="nl-NL" i="1" dirty="0" err="1" smtClean="0"/>
              <a:t>F</a:t>
            </a:r>
            <a:r>
              <a:rPr lang="nl-NL" baseline="-25000" dirty="0" err="1" smtClean="0"/>
              <a:t>som</a:t>
            </a:r>
            <a:r>
              <a:rPr lang="nl-NL" dirty="0" smtClean="0"/>
              <a:t> = </a:t>
            </a:r>
            <a:r>
              <a:rPr lang="nl-NL" i="1" dirty="0" smtClean="0"/>
              <a:t>F</a:t>
            </a:r>
            <a:r>
              <a:rPr lang="nl-NL" baseline="-25000" dirty="0" smtClean="0"/>
              <a:t>1</a:t>
            </a:r>
            <a:r>
              <a:rPr lang="nl-NL" dirty="0" smtClean="0"/>
              <a:t> + </a:t>
            </a:r>
            <a:r>
              <a:rPr lang="nl-NL" i="1" dirty="0" smtClean="0"/>
              <a:t>F</a:t>
            </a:r>
            <a:r>
              <a:rPr lang="nl-NL" baseline="-25000" dirty="0" smtClean="0"/>
              <a:t>2</a:t>
            </a:r>
            <a:r>
              <a:rPr lang="nl-NL" dirty="0" smtClean="0"/>
              <a:t> + …    en dan </a:t>
            </a:r>
            <a:r>
              <a:rPr lang="nl-NL" i="1" dirty="0" err="1" smtClean="0"/>
              <a:t>W</a:t>
            </a:r>
            <a:r>
              <a:rPr lang="nl-NL" baseline="-25000" dirty="0" err="1" smtClean="0"/>
              <a:t>som</a:t>
            </a:r>
            <a:r>
              <a:rPr lang="nl-NL" dirty="0" smtClean="0"/>
              <a:t> = 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som</a:t>
            </a:r>
            <a:r>
              <a:rPr lang="nl-NL" dirty="0" smtClean="0"/>
              <a:t> ∙ </a:t>
            </a:r>
            <a:r>
              <a:rPr lang="nl-NL" i="1" dirty="0" smtClean="0"/>
              <a:t>s</a:t>
            </a:r>
          </a:p>
          <a:p>
            <a:pPr lvl="1"/>
            <a:endParaRPr lang="nl-NL" i="1" dirty="0"/>
          </a:p>
          <a:p>
            <a:r>
              <a:rPr lang="nl-NL" i="1" dirty="0" smtClean="0"/>
              <a:t>Arbeid is geen vector</a:t>
            </a:r>
            <a:endParaRPr lang="nl-NL" i="1" dirty="0"/>
          </a:p>
          <a:p>
            <a:endParaRPr lang="nl-NL" dirty="0" smtClean="0"/>
          </a:p>
          <a:p>
            <a:pPr marL="393700" lvl="1" indent="0">
              <a:buNone/>
            </a:pPr>
            <a:endParaRPr lang="nl-NL" dirty="0"/>
          </a:p>
          <a:p>
            <a:pPr marL="393700" lvl="1" indent="0">
              <a:buNone/>
            </a:pPr>
            <a:endParaRPr lang="nl-NL" dirty="0"/>
          </a:p>
        </p:txBody>
      </p:sp>
      <p:pic>
        <p:nvPicPr>
          <p:cNvPr id="3074" name="Picture 2" descr="http://s3.natuurkunde.nl/content_files/files/4766/original/supportBinaryFiles_referenceId_1_supportId_1102?1410265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1438275"/>
            <a:ext cx="2667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283" y="561415"/>
            <a:ext cx="9448800" cy="798867"/>
          </a:xfrm>
        </p:spPr>
        <p:txBody>
          <a:bodyPr/>
          <a:lstStyle/>
          <a:p>
            <a:r>
              <a:rPr lang="nl-NL" dirty="0" smtClean="0"/>
              <a:t>Effectieve 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03718"/>
            <a:ext cx="6000750" cy="4820884"/>
          </a:xfrm>
        </p:spPr>
        <p:txBody>
          <a:bodyPr/>
          <a:lstStyle/>
          <a:p>
            <a:r>
              <a:rPr lang="nl-NL" i="1" dirty="0" smtClean="0"/>
              <a:t>W</a:t>
            </a:r>
            <a:r>
              <a:rPr lang="nl-NL" dirty="0" smtClean="0"/>
              <a:t> = </a:t>
            </a:r>
            <a:r>
              <a:rPr lang="nl-NL" i="1" dirty="0" smtClean="0"/>
              <a:t>F</a:t>
            </a:r>
            <a:r>
              <a:rPr lang="nl-NL" dirty="0" smtClean="0"/>
              <a:t> ∙ </a:t>
            </a:r>
            <a:r>
              <a:rPr lang="nl-NL" i="1" dirty="0" smtClean="0"/>
              <a:t>s</a:t>
            </a:r>
            <a:r>
              <a:rPr lang="nl-NL" dirty="0" smtClean="0"/>
              <a:t>   geldt alleen als de richting van de kracht en de verplaatsing in elkaars verlengde liggen</a:t>
            </a:r>
          </a:p>
          <a:p>
            <a:endParaRPr lang="nl-NL" dirty="0"/>
          </a:p>
          <a:p>
            <a:r>
              <a:rPr lang="nl-NL" dirty="0" smtClean="0"/>
              <a:t>Als dat niet het geval is moet je de kracht ontbinden in een component in de richting van verplaatsing en een component loodrecht daarop</a:t>
            </a:r>
          </a:p>
          <a:p>
            <a:pPr lvl="1"/>
            <a:r>
              <a:rPr lang="nl-NL" dirty="0" smtClean="0"/>
              <a:t>De component loodrecht op de verplaatsing verricht </a:t>
            </a:r>
            <a:r>
              <a:rPr lang="nl-NL" i="1" dirty="0" smtClean="0"/>
              <a:t>geen</a:t>
            </a:r>
            <a:r>
              <a:rPr lang="nl-NL" dirty="0" smtClean="0"/>
              <a:t> arbeid</a:t>
            </a:r>
          </a:p>
          <a:p>
            <a:pPr lvl="1"/>
            <a:r>
              <a:rPr lang="nl-NL" dirty="0" smtClean="0"/>
              <a:t>Arbeid </a:t>
            </a:r>
            <a:r>
              <a:rPr lang="nl-NL" i="1" dirty="0" smtClean="0"/>
              <a:t>W</a:t>
            </a:r>
            <a:r>
              <a:rPr lang="nl-NL" dirty="0" smtClean="0"/>
              <a:t> = </a:t>
            </a:r>
            <a:r>
              <a:rPr lang="nl-NL" i="1" dirty="0" smtClean="0"/>
              <a:t>F</a:t>
            </a:r>
            <a:r>
              <a:rPr lang="nl-NL" i="1" baseline="-25000" dirty="0" smtClean="0"/>
              <a:t>//</a:t>
            </a:r>
            <a:r>
              <a:rPr lang="nl-NL" i="1" dirty="0" smtClean="0"/>
              <a:t> ∙ s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05" y="1935164"/>
            <a:ext cx="6659894" cy="11490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61" y="3515709"/>
            <a:ext cx="6659894" cy="23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Effectieve weg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1" y="1935164"/>
            <a:ext cx="6473952" cy="4389437"/>
          </a:xfrm>
        </p:spPr>
        <p:txBody>
          <a:bodyPr/>
          <a:lstStyle/>
          <a:p>
            <a:r>
              <a:rPr lang="nl-NL" dirty="0" smtClean="0"/>
              <a:t>Soms is het handiger om niet de kracht te ontbinden maar de weg.</a:t>
            </a:r>
          </a:p>
          <a:p>
            <a:r>
              <a:rPr lang="nl-NL" dirty="0" smtClean="0"/>
              <a:t>De weg ontbinden in een component in de richting van de kracht en een component loodrecht op de kracht</a:t>
            </a:r>
          </a:p>
          <a:p>
            <a:endParaRPr lang="nl-NL" dirty="0"/>
          </a:p>
          <a:p>
            <a:r>
              <a:rPr lang="nl-NL" dirty="0" smtClean="0"/>
              <a:t>De arbeid verricht door de zwaartekracht 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i="1" dirty="0" err="1" smtClean="0"/>
              <a:t>W</a:t>
            </a:r>
            <a:r>
              <a:rPr lang="nl-NL" baseline="-25000" dirty="0" err="1" smtClean="0"/>
              <a:t>z</a:t>
            </a:r>
            <a:r>
              <a:rPr lang="nl-NL" dirty="0" smtClean="0"/>
              <a:t> = 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z</a:t>
            </a:r>
            <a:r>
              <a:rPr lang="nl-NL" dirty="0" smtClean="0"/>
              <a:t> </a:t>
            </a:r>
            <a:r>
              <a:rPr lang="nl-NL" i="1" dirty="0" smtClean="0"/>
              <a:t>∙ h</a:t>
            </a:r>
            <a:r>
              <a:rPr lang="nl-NL" dirty="0" smtClean="0"/>
              <a:t> = </a:t>
            </a:r>
            <a:r>
              <a:rPr lang="nl-NL" i="1" dirty="0" err="1" smtClean="0"/>
              <a:t>m</a:t>
            </a:r>
            <a:r>
              <a:rPr lang="nl-NL" i="1" dirty="0" err="1"/>
              <a:t>∙</a:t>
            </a:r>
            <a:r>
              <a:rPr lang="nl-NL" i="1" dirty="0" err="1" smtClean="0"/>
              <a:t>g</a:t>
            </a:r>
            <a:r>
              <a:rPr lang="nl-NL" i="1" dirty="0" err="1"/>
              <a:t>∙</a:t>
            </a:r>
            <a:r>
              <a:rPr lang="nl-NL" i="1" dirty="0" err="1" smtClean="0"/>
              <a:t>h</a:t>
            </a:r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19" y="1935164"/>
            <a:ext cx="3998981" cy="2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Als de kracht niet constant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646894" cy="4389437"/>
          </a:xfrm>
        </p:spPr>
        <p:txBody>
          <a:bodyPr/>
          <a:lstStyle/>
          <a:p>
            <a:r>
              <a:rPr lang="nl-NL" i="1" dirty="0"/>
              <a:t>W</a:t>
            </a:r>
            <a:r>
              <a:rPr lang="nl-NL" dirty="0"/>
              <a:t> = </a:t>
            </a:r>
            <a:r>
              <a:rPr lang="nl-NL" i="1" dirty="0"/>
              <a:t>F</a:t>
            </a:r>
            <a:r>
              <a:rPr lang="nl-NL" dirty="0"/>
              <a:t> ∙ </a:t>
            </a:r>
            <a:r>
              <a:rPr lang="nl-NL" i="1" dirty="0" smtClean="0"/>
              <a:t>s  </a:t>
            </a:r>
            <a:r>
              <a:rPr lang="nl-NL" dirty="0" smtClean="0"/>
              <a:t>geldt alleen als de kracht </a:t>
            </a:r>
            <a:r>
              <a:rPr lang="nl-NL" i="1" smtClean="0"/>
              <a:t>F</a:t>
            </a:r>
            <a:r>
              <a:rPr lang="nl-NL" smtClean="0"/>
              <a:t> constant is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D</a:t>
            </a:r>
            <a:r>
              <a:rPr lang="nl-NL" dirty="0" smtClean="0"/>
              <a:t>e formule </a:t>
            </a:r>
            <a:r>
              <a:rPr lang="nl-NL" i="1" dirty="0" smtClean="0"/>
              <a:t>s = v </a:t>
            </a:r>
            <a:r>
              <a:rPr lang="nl-NL" i="1" dirty="0"/>
              <a:t>∙ </a:t>
            </a:r>
            <a:r>
              <a:rPr lang="nl-NL" i="1" dirty="0" smtClean="0"/>
              <a:t>t </a:t>
            </a:r>
            <a:r>
              <a:rPr lang="nl-NL" dirty="0" smtClean="0"/>
              <a:t>geldt alleen als </a:t>
            </a:r>
            <a:r>
              <a:rPr lang="nl-NL" i="1" dirty="0" smtClean="0"/>
              <a:t>v </a:t>
            </a:r>
            <a:r>
              <a:rPr lang="nl-NL" dirty="0" smtClean="0"/>
              <a:t>is constant. </a:t>
            </a:r>
          </a:p>
          <a:p>
            <a:pPr lvl="1"/>
            <a:r>
              <a:rPr lang="nl-NL" dirty="0" smtClean="0"/>
              <a:t>Als </a:t>
            </a:r>
            <a:r>
              <a:rPr lang="nl-NL" i="1" dirty="0" smtClean="0"/>
              <a:t>v </a:t>
            </a:r>
            <a:r>
              <a:rPr lang="nl-NL" dirty="0" smtClean="0"/>
              <a:t>niet constant is moet je de oppervlakte onder de </a:t>
            </a:r>
            <a:r>
              <a:rPr lang="nl-NL" i="1" dirty="0" smtClean="0"/>
              <a:t>v</a:t>
            </a:r>
            <a:r>
              <a:rPr lang="nl-NL" dirty="0" smtClean="0"/>
              <a:t>(</a:t>
            </a:r>
            <a:r>
              <a:rPr lang="nl-NL" i="1" dirty="0" smtClean="0"/>
              <a:t>t</a:t>
            </a:r>
            <a:r>
              <a:rPr lang="nl-NL" dirty="0" smtClean="0"/>
              <a:t>)-grafiek bepalen</a:t>
            </a:r>
          </a:p>
          <a:p>
            <a:endParaRPr lang="nl-NL" dirty="0"/>
          </a:p>
          <a:p>
            <a:r>
              <a:rPr lang="nl-NL" dirty="0" smtClean="0"/>
              <a:t>Analoog is de arbeid </a:t>
            </a:r>
            <a:r>
              <a:rPr lang="nl-NL" i="1" dirty="0" smtClean="0"/>
              <a:t>W</a:t>
            </a:r>
            <a:r>
              <a:rPr lang="nl-NL" dirty="0" smtClean="0"/>
              <a:t> de oppervlakte onder de </a:t>
            </a:r>
            <a:r>
              <a:rPr lang="nl-NL" i="1" dirty="0" smtClean="0"/>
              <a:t>F</a:t>
            </a:r>
            <a:r>
              <a:rPr lang="nl-NL" dirty="0" smtClean="0"/>
              <a:t>(</a:t>
            </a:r>
            <a:r>
              <a:rPr lang="nl-NL" i="1" dirty="0" smtClean="0"/>
              <a:t>s</a:t>
            </a:r>
            <a:r>
              <a:rPr lang="nl-NL" dirty="0" smtClean="0"/>
              <a:t>)-grafiek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i="1" dirty="0"/>
          </a:p>
          <a:p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32" y="2267712"/>
            <a:ext cx="3202068" cy="23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289176" cy="4389437"/>
          </a:xfrm>
        </p:spPr>
        <p:txBody>
          <a:bodyPr/>
          <a:lstStyle/>
          <a:p>
            <a:r>
              <a:rPr lang="nl-NL" dirty="0" smtClean="0"/>
              <a:t>Bepaal de arbeid die je moet verrichten om de veer 10 cm uit te rekken</a:t>
            </a:r>
          </a:p>
          <a:p>
            <a:endParaRPr lang="nl-NL" dirty="0" smtClean="0"/>
          </a:p>
          <a:p>
            <a:r>
              <a:rPr lang="nl-NL" dirty="0" smtClean="0"/>
              <a:t>Arbeid is de oppervlakte onder de grafiek:</a:t>
            </a:r>
          </a:p>
          <a:p>
            <a:pPr marL="541338" indent="0">
              <a:buNone/>
            </a:pPr>
            <a:r>
              <a:rPr lang="nl-NL" i="1" dirty="0" smtClean="0"/>
              <a:t>W</a:t>
            </a:r>
            <a:r>
              <a:rPr lang="nl-NL" dirty="0" smtClean="0"/>
              <a:t> = ½ ∙ 25 </a:t>
            </a:r>
            <a:r>
              <a:rPr lang="nl-NL" dirty="0"/>
              <a:t>∙ </a:t>
            </a:r>
            <a:r>
              <a:rPr lang="nl-NL" dirty="0" smtClean="0"/>
              <a:t>0,1 = 1,25 </a:t>
            </a:r>
            <a:r>
              <a:rPr lang="nl-NL" dirty="0" err="1" smtClean="0"/>
              <a:t>Nm</a:t>
            </a:r>
            <a:endParaRPr lang="nl-NL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628927"/>
              </p:ext>
            </p:extLst>
          </p:nvPr>
        </p:nvGraphicFramePr>
        <p:xfrm>
          <a:off x="7010400" y="1847850"/>
          <a:ext cx="4572000" cy="447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hoekige driehoek 6"/>
          <p:cNvSpPr/>
          <p:nvPr/>
        </p:nvSpPr>
        <p:spPr>
          <a:xfrm flipH="1">
            <a:off x="7777316" y="3392129"/>
            <a:ext cx="2399071" cy="2231923"/>
          </a:xfrm>
          <a:prstGeom prst="rtTriangl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7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opdrachten 57 t/m 66 </a:t>
            </a:r>
            <a:r>
              <a:rPr lang="nl-NL" dirty="0" smtClean="0"/>
              <a:t>(2 lessen)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erschillende krachten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zwaartekracht</a:t>
            </a:r>
          </a:p>
          <a:p>
            <a:r>
              <a:rPr lang="nl-NL" dirty="0" smtClean="0"/>
              <a:t>veerkracht</a:t>
            </a:r>
          </a:p>
          <a:p>
            <a:r>
              <a:rPr lang="nl-NL" dirty="0" smtClean="0"/>
              <a:t>normaalkracht</a:t>
            </a:r>
          </a:p>
          <a:p>
            <a:r>
              <a:rPr lang="nl-NL" dirty="0" smtClean="0"/>
              <a:t>gewicht</a:t>
            </a:r>
          </a:p>
          <a:p>
            <a:r>
              <a:rPr lang="nl-NL" dirty="0" smtClean="0"/>
              <a:t>spankracht</a:t>
            </a:r>
          </a:p>
          <a:p>
            <a:r>
              <a:rPr lang="nl-NL" dirty="0" smtClean="0"/>
              <a:t>wrijvingskracht</a:t>
            </a:r>
          </a:p>
          <a:p>
            <a:r>
              <a:rPr lang="nl-NL" dirty="0" smtClean="0"/>
              <a:t>spierkracht</a:t>
            </a:r>
          </a:p>
          <a:p>
            <a:r>
              <a:rPr lang="nl-NL" strike="sngStrike" dirty="0" smtClean="0"/>
              <a:t>toverkracht</a:t>
            </a:r>
          </a:p>
          <a:p>
            <a:r>
              <a:rPr lang="nl-NL" dirty="0" smtClean="0"/>
              <a:t>….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12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Zwaartekracht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Zwaartekracht 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z</a:t>
            </a:r>
            <a:r>
              <a:rPr lang="nl-NL" dirty="0" smtClean="0"/>
              <a:t> is de aantrekkingskracht van de aarde (of een andere planeet of ster)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De zwaartekracht grijpt aan in het zwaartepunt of massamiddelpunt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De zwaartekracht werkt altijd recht naar beneden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Voor de </a:t>
            </a:r>
            <a:r>
              <a:rPr lang="nl-NL" i="1" dirty="0" smtClean="0"/>
              <a:t>grootte</a:t>
            </a:r>
            <a:r>
              <a:rPr lang="nl-NL" dirty="0" smtClean="0"/>
              <a:t> van de zwaartekracht geldt:</a:t>
            </a:r>
          </a:p>
          <a:p>
            <a:pPr marL="1076325" indent="0">
              <a:buNone/>
            </a:pPr>
            <a:r>
              <a:rPr lang="nl-NL" i="1" dirty="0" err="1" smtClean="0"/>
              <a:t>F</a:t>
            </a:r>
            <a:r>
              <a:rPr lang="nl-NL" baseline="-25000" dirty="0" err="1" smtClean="0"/>
              <a:t>z</a:t>
            </a:r>
            <a:r>
              <a:rPr lang="nl-NL" i="1" dirty="0" smtClean="0"/>
              <a:t> = m ∙ g</a:t>
            </a:r>
          </a:p>
          <a:p>
            <a:pPr marL="1076325" indent="0">
              <a:buNone/>
            </a:pPr>
            <a:endParaRPr lang="nl-NL" dirty="0"/>
          </a:p>
          <a:p>
            <a:pPr marL="1076325" indent="-628650">
              <a:buNone/>
            </a:pPr>
            <a:r>
              <a:rPr lang="nl-NL" dirty="0" smtClean="0"/>
              <a:t>met </a:t>
            </a:r>
            <a:r>
              <a:rPr lang="nl-NL" i="1" dirty="0" smtClean="0">
                <a:ea typeface="Cambria Math" panose="02040503050406030204" pitchFamily="18" charset="0"/>
              </a:rPr>
              <a:t>m</a:t>
            </a:r>
            <a:r>
              <a:rPr lang="nl-NL" i="1" dirty="0" smtClean="0"/>
              <a:t> </a:t>
            </a:r>
            <a:r>
              <a:rPr lang="nl-NL" dirty="0" smtClean="0"/>
              <a:t>de massa in kg en</a:t>
            </a:r>
          </a:p>
          <a:p>
            <a:pPr marL="1076325" indent="0">
              <a:buNone/>
            </a:pPr>
            <a:r>
              <a:rPr lang="nl-NL" i="1" dirty="0">
                <a:ea typeface="Cambria Math" panose="02040503050406030204" pitchFamily="18" charset="0"/>
              </a:rPr>
              <a:t>g</a:t>
            </a:r>
            <a:r>
              <a:rPr lang="nl-NL" i="1" dirty="0" smtClean="0"/>
              <a:t> </a:t>
            </a:r>
            <a:r>
              <a:rPr lang="nl-NL" dirty="0" smtClean="0"/>
              <a:t>de valversnelling in m/s</a:t>
            </a:r>
            <a:r>
              <a:rPr lang="nl-NL" baseline="30000" dirty="0" smtClean="0"/>
              <a:t>2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2302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Druk de eenheid newton uit in de </a:t>
            </a:r>
            <a:r>
              <a:rPr lang="nl-NL" dirty="0" err="1" smtClean="0"/>
              <a:t>basis-eenheden</a:t>
            </a:r>
            <a:r>
              <a:rPr lang="nl-NL" dirty="0" smtClean="0"/>
              <a:t> (kg, m, s).</a:t>
            </a:r>
          </a:p>
          <a:p>
            <a:endParaRPr lang="nl-NL" dirty="0" smtClean="0"/>
          </a:p>
          <a:p>
            <a:r>
              <a:rPr lang="nl-NL" dirty="0"/>
              <a:t>[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z</a:t>
            </a:r>
            <a:r>
              <a:rPr lang="nl-NL" dirty="0" smtClean="0"/>
              <a:t>]</a:t>
            </a:r>
            <a:r>
              <a:rPr lang="nl-NL" i="1" dirty="0" smtClean="0"/>
              <a:t>= </a:t>
            </a:r>
            <a:r>
              <a:rPr lang="nl-NL" dirty="0" smtClean="0"/>
              <a:t>[</a:t>
            </a:r>
            <a:r>
              <a:rPr lang="nl-NL" i="1" dirty="0" smtClean="0"/>
              <a:t>m</a:t>
            </a:r>
            <a:r>
              <a:rPr lang="nl-NL" dirty="0" smtClean="0"/>
              <a:t>]</a:t>
            </a:r>
            <a:r>
              <a:rPr lang="nl-NL" i="1" dirty="0" smtClean="0"/>
              <a:t> </a:t>
            </a:r>
            <a:r>
              <a:rPr lang="nl-NL" i="1" dirty="0"/>
              <a:t>∙ </a:t>
            </a:r>
            <a:r>
              <a:rPr lang="nl-NL" dirty="0"/>
              <a:t>[</a:t>
            </a:r>
            <a:r>
              <a:rPr lang="nl-NL" i="1" dirty="0" smtClean="0"/>
              <a:t>g</a:t>
            </a:r>
            <a:r>
              <a:rPr lang="nl-NL" dirty="0" smtClean="0"/>
              <a:t>]  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N = kg </a:t>
            </a:r>
            <a:r>
              <a:rPr lang="nl-NL" i="1" dirty="0" smtClean="0"/>
              <a:t>∙ </a:t>
            </a:r>
            <a:r>
              <a:rPr lang="nl-NL" dirty="0" smtClean="0"/>
              <a:t>m/s</a:t>
            </a:r>
            <a:r>
              <a:rPr lang="nl-NL" i="1" baseline="30000" dirty="0" smtClean="0"/>
              <a:t>2</a:t>
            </a:r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6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Veerkracht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134472" cy="4389437"/>
          </a:xfrm>
        </p:spPr>
        <p:txBody>
          <a:bodyPr/>
          <a:lstStyle/>
          <a:p>
            <a:r>
              <a:rPr lang="nl-NL" dirty="0" smtClean="0"/>
              <a:t>De tegenwerkende kracht in een veer als je die indrukt of uitrekt</a:t>
            </a:r>
          </a:p>
          <a:p>
            <a:r>
              <a:rPr lang="nl-NL" dirty="0" smtClean="0"/>
              <a:t>Voor de veerkracht 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v</a:t>
            </a:r>
            <a:r>
              <a:rPr lang="nl-NL" i="1" dirty="0" smtClean="0"/>
              <a:t> </a:t>
            </a:r>
            <a:r>
              <a:rPr lang="nl-NL" dirty="0" smtClean="0"/>
              <a:t>geldt: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aangrijpingspunt aan het uiteinde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richting is tegengesteld aan de uitrekking </a:t>
            </a:r>
            <a:r>
              <a:rPr lang="nl-NL" i="1" dirty="0" smtClean="0"/>
              <a:t>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voor de grootte van veerkracht geldt:</a:t>
            </a:r>
          </a:p>
          <a:p>
            <a:pPr marL="0" indent="896938">
              <a:buNone/>
            </a:pPr>
            <a:r>
              <a:rPr lang="nl-NL" i="1" dirty="0" err="1" smtClean="0"/>
              <a:t>F</a:t>
            </a:r>
            <a:r>
              <a:rPr lang="nl-NL" baseline="-25000" dirty="0" err="1" smtClean="0"/>
              <a:t>v</a:t>
            </a:r>
            <a:r>
              <a:rPr lang="nl-NL" dirty="0" smtClean="0"/>
              <a:t> = </a:t>
            </a:r>
            <a:r>
              <a:rPr lang="nl-NL" i="1" dirty="0" smtClean="0"/>
              <a:t>C ∙ u</a:t>
            </a:r>
          </a:p>
          <a:p>
            <a:pPr marL="0" indent="896938">
              <a:buNone/>
            </a:pPr>
            <a:r>
              <a:rPr lang="nl-NL" dirty="0" smtClean="0"/>
              <a:t>met </a:t>
            </a:r>
            <a:r>
              <a:rPr lang="nl-NL" i="1" dirty="0" smtClean="0"/>
              <a:t>C</a:t>
            </a:r>
            <a:r>
              <a:rPr lang="nl-NL" dirty="0" smtClean="0"/>
              <a:t> de veerconstante in …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metal-spring-15234681.jpg (342×4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99" y="836713"/>
            <a:ext cx="164178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519936" y="5445224"/>
            <a:ext cx="85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 smtClean="0">
                <a:latin typeface="+mn-lt"/>
              </a:rPr>
              <a:t>N/m</a:t>
            </a:r>
            <a:endParaRPr lang="nl-NL" sz="2600" dirty="0">
              <a:latin typeface="+mn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343" y="3157863"/>
            <a:ext cx="3887194" cy="33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Normaalkracht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normaalkracht </a:t>
            </a:r>
            <a:r>
              <a:rPr lang="nl-NL" i="1" dirty="0" smtClean="0"/>
              <a:t>F</a:t>
            </a:r>
            <a:r>
              <a:rPr lang="nl-NL" baseline="-25000" dirty="0" smtClean="0"/>
              <a:t>N</a:t>
            </a:r>
            <a:r>
              <a:rPr lang="nl-NL" dirty="0" smtClean="0"/>
              <a:t> is de kracht die ervoor zorgt dat jij niet door de grond zakt (eigenlijk een soort veerkracht)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aangrijpingspunt is onderkant van een voorwerp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de normaalkracht staat loodrecht (normaal) op de ondergrond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de grootte is van de kracht is afhankelijk van de situatie</a:t>
            </a:r>
            <a:endParaRPr lang="nl-NL" dirty="0"/>
          </a:p>
        </p:txBody>
      </p:sp>
      <p:pic>
        <p:nvPicPr>
          <p:cNvPr id="3074" name="Picture 2" descr="http://wetenschapsschool.nl/chapter/3-kracht/im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320898"/>
            <a:ext cx="7020272" cy="20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3324</TotalTime>
  <Words>1703</Words>
  <Application>Microsoft Office PowerPoint</Application>
  <PresentationFormat>Breedbeeld</PresentationFormat>
  <Paragraphs>295</Paragraphs>
  <Slides>46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 Math</vt:lpstr>
      <vt:lpstr>Constantia</vt:lpstr>
      <vt:lpstr>Symbol</vt:lpstr>
      <vt:lpstr>Wingdings</vt:lpstr>
      <vt:lpstr>Wingdings 2</vt:lpstr>
      <vt:lpstr>Stroom</vt:lpstr>
      <vt:lpstr>Natuurkunde Overal </vt:lpstr>
      <vt:lpstr>3.1 Soorten krachten </vt:lpstr>
      <vt:lpstr>Scalars en vectoren</vt:lpstr>
      <vt:lpstr>Krachten</vt:lpstr>
      <vt:lpstr>Verschillende krachten </vt:lpstr>
      <vt:lpstr>Zwaartekracht</vt:lpstr>
      <vt:lpstr>Oefenen</vt:lpstr>
      <vt:lpstr>Veerkracht</vt:lpstr>
      <vt:lpstr>Normaalkracht</vt:lpstr>
      <vt:lpstr>Gewicht</vt:lpstr>
      <vt:lpstr>Spankracht</vt:lpstr>
      <vt:lpstr>Wrijvingskracht</vt:lpstr>
      <vt:lpstr>Schuif- en rolwrijving</vt:lpstr>
      <vt:lpstr>Wrijvingscoëfficiënt</vt:lpstr>
      <vt:lpstr>Luchtwrijving</vt:lpstr>
      <vt:lpstr>Oefenen</vt:lpstr>
      <vt:lpstr>Huiswerk</vt:lpstr>
      <vt:lpstr>3.2 Krachten samenstellen en ontbinden</vt:lpstr>
      <vt:lpstr>Kracht is een vector</vt:lpstr>
      <vt:lpstr>Krachten optellen</vt:lpstr>
      <vt:lpstr>Notatie</vt:lpstr>
      <vt:lpstr>Krachten ontbinden</vt:lpstr>
      <vt:lpstr>Stap voor stap</vt:lpstr>
      <vt:lpstr>Ook krachten ontbinden</vt:lpstr>
      <vt:lpstr>Aanpak</vt:lpstr>
      <vt:lpstr>Aanpak</vt:lpstr>
      <vt:lpstr>Sinus, cosinus en tangens</vt:lpstr>
      <vt:lpstr>Huiswerk</vt:lpstr>
      <vt:lpstr>3.3 Kracht en beweging</vt:lpstr>
      <vt:lpstr>3.3 Kracht en beweging: traagheidswet</vt:lpstr>
      <vt:lpstr>Eerste wet van Newton</vt:lpstr>
      <vt:lpstr>Huiswerk</vt:lpstr>
      <vt:lpstr>3.4 Tweede wet van Newton</vt:lpstr>
      <vt:lpstr>Tweede wet van Newton</vt:lpstr>
      <vt:lpstr>Samengevat</vt:lpstr>
      <vt:lpstr>Derde wet van Newton</vt:lpstr>
      <vt:lpstr>Huiswerk</vt:lpstr>
      <vt:lpstr>3.5 Arbeid</vt:lpstr>
      <vt:lpstr>Arbeid</vt:lpstr>
      <vt:lpstr>Positief of negatief</vt:lpstr>
      <vt:lpstr>Som van de arbeid</vt:lpstr>
      <vt:lpstr>Effectieve kracht</vt:lpstr>
      <vt:lpstr>Effectieve weg</vt:lpstr>
      <vt:lpstr>Als de kracht niet constant</vt:lpstr>
      <vt:lpstr>Voorbeeld</vt:lpstr>
      <vt:lpstr>Huiswerk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Kruise, L.</cp:lastModifiedBy>
  <cp:revision>315</cp:revision>
  <dcterms:created xsi:type="dcterms:W3CDTF">2009-02-11T18:03:10Z</dcterms:created>
  <dcterms:modified xsi:type="dcterms:W3CDTF">2020-01-03T10:11:10Z</dcterms:modified>
</cp:coreProperties>
</file>